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63" r:id="rId3"/>
    <p:sldId id="266" r:id="rId4"/>
    <p:sldId id="264" r:id="rId5"/>
    <p:sldId id="257" r:id="rId6"/>
    <p:sldId id="258" r:id="rId7"/>
    <p:sldId id="259" r:id="rId8"/>
    <p:sldId id="260" r:id="rId9"/>
    <p:sldId id="265" r:id="rId10"/>
    <p:sldId id="271" r:id="rId11"/>
    <p:sldId id="262" r:id="rId12"/>
    <p:sldId id="268" r:id="rId13"/>
    <p:sldId id="269" r:id="rId14"/>
    <p:sldId id="270" r:id="rId15"/>
    <p:sldId id="272"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610"/>
    <a:srgbClr val="FF4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p:scale>
          <a:sx n="100" d="100"/>
          <a:sy n="100" d="100"/>
        </p:scale>
        <p:origin x="528"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B39FB-ADF8-C842-B2A0-8311F52AE08C}" type="datetimeFigureOut">
              <a:rPr lang="en-US" smtClean="0"/>
              <a:t>3/16/16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E1670-2C3D-F44D-B45B-8A85FEFE2B2D}" type="slidenum">
              <a:rPr lang="en-US" smtClean="0"/>
              <a:t>‹#›</a:t>
            </a:fld>
            <a:endParaRPr lang="en-US"/>
          </a:p>
        </p:txBody>
      </p:sp>
    </p:spTree>
    <p:extLst>
      <p:ext uri="{BB962C8B-B14F-4D97-AF65-F5344CB8AC3E}">
        <p14:creationId xmlns:p14="http://schemas.microsoft.com/office/powerpoint/2010/main" val="103415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3E1670-2C3D-F44D-B45B-8A85FEFE2B2D}" type="slidenum">
              <a:rPr lang="en-US" smtClean="0"/>
              <a:t>9</a:t>
            </a:fld>
            <a:endParaRPr lang="en-US"/>
          </a:p>
        </p:txBody>
      </p:sp>
    </p:spTree>
    <p:extLst>
      <p:ext uri="{BB962C8B-B14F-4D97-AF65-F5344CB8AC3E}">
        <p14:creationId xmlns:p14="http://schemas.microsoft.com/office/powerpoint/2010/main" val="1412382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4244" y="308200"/>
            <a:ext cx="7729728" cy="1188720"/>
          </a:xfrm>
          <a:solidFill>
            <a:schemeClr val="accent2"/>
          </a:solidFill>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29508"/>
            <a:ext cx="11359662" cy="4588412"/>
          </a:xfrm>
        </p:spPr>
        <p:txBody>
          <a:bodyPr>
            <a:normAutofit/>
          </a:bodyPr>
          <a:lstStyle>
            <a:lvl1pPr>
              <a:defRPr sz="2000">
                <a:latin typeface="Arial Narrow" charset="0"/>
                <a:ea typeface="Arial Narrow" charset="0"/>
                <a:cs typeface="Arial Narrow" charset="0"/>
              </a:defRPr>
            </a:lvl1pPr>
            <a:lvl2pPr>
              <a:defRPr sz="1800">
                <a:latin typeface="Arial Narrow" charset="0"/>
                <a:ea typeface="Arial Narrow" charset="0"/>
                <a:cs typeface="Arial Narrow" charset="0"/>
              </a:defRPr>
            </a:lvl2pPr>
            <a:lvl3pPr>
              <a:defRPr sz="1800">
                <a:latin typeface="Arial Narrow" charset="0"/>
                <a:ea typeface="Arial Narrow" charset="0"/>
                <a:cs typeface="Arial Narrow" charset="0"/>
              </a:defRPr>
            </a:lvl3pPr>
            <a:lvl4pPr>
              <a:defRPr sz="1800">
                <a:latin typeface="Arial Narrow" charset="0"/>
                <a:ea typeface="Arial Narrow" charset="0"/>
                <a:cs typeface="Arial Narrow" charset="0"/>
              </a:defRPr>
            </a:lvl4pPr>
            <a:lvl5pPr>
              <a:defRPr sz="1800">
                <a:latin typeface="Arial Narrow" charset="0"/>
                <a:ea typeface="Arial Narrow" charset="0"/>
                <a:cs typeface="Arial Narrow"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3/16/16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3/16/16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3/16/16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3/16/16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3/16/16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Arial Narrow" charset="0"/>
          <a:ea typeface="Arial Narrow" charset="0"/>
          <a:cs typeface="Arial Narrow"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Arial Narrow" charset="0"/>
          <a:ea typeface="Arial Narrow" charset="0"/>
          <a:cs typeface="Arial Narrow"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Arial Narrow" charset="0"/>
          <a:ea typeface="Arial Narrow" charset="0"/>
          <a:cs typeface="Arial Narrow"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Arial Narrow" charset="0"/>
          <a:ea typeface="Arial Narrow" charset="0"/>
          <a:cs typeface="Arial Narrow"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Arial Narrow" charset="0"/>
          <a:ea typeface="Arial Narrow" charset="0"/>
          <a:cs typeface="Arial Narrow"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NYC Public SCHOOLS:</a:t>
            </a:r>
            <a:br>
              <a:rPr lang="en-US" dirty="0" smtClean="0"/>
            </a:br>
            <a:r>
              <a:rPr lang="en-US" sz="4000" dirty="0" smtClean="0"/>
              <a:t>What can the </a:t>
            </a:r>
            <a:r>
              <a:rPr lang="en-US" sz="4000" dirty="0" smtClean="0"/>
              <a:t>college readiness </a:t>
            </a:r>
            <a:r>
              <a:rPr lang="en-US" sz="4000" dirty="0" smtClean="0"/>
              <a:t>index teach us?</a:t>
            </a:r>
            <a:endParaRPr lang="en-US" sz="4000" dirty="0"/>
          </a:p>
        </p:txBody>
      </p:sp>
      <p:sp>
        <p:nvSpPr>
          <p:cNvPr id="3" name="Subtitle 2"/>
          <p:cNvSpPr>
            <a:spLocks noGrp="1"/>
          </p:cNvSpPr>
          <p:nvPr>
            <p:ph type="subTitle" idx="1"/>
          </p:nvPr>
        </p:nvSpPr>
        <p:spPr/>
        <p:txBody>
          <a:bodyPr>
            <a:normAutofit lnSpcReduction="10000"/>
          </a:bodyPr>
          <a:lstStyle/>
          <a:p>
            <a:r>
              <a:rPr lang="en-US" dirty="0" smtClean="0"/>
              <a:t>Michelle Cronin</a:t>
            </a:r>
          </a:p>
          <a:p>
            <a:r>
              <a:rPr lang="en-US" dirty="0" smtClean="0"/>
              <a:t>GA - DAT30</a:t>
            </a:r>
          </a:p>
          <a:p>
            <a:r>
              <a:rPr lang="en-US" dirty="0" smtClean="0"/>
              <a:t>Final Presentation – March 16, 2016</a:t>
            </a:r>
            <a:endParaRPr lang="en-US" dirty="0"/>
          </a:p>
        </p:txBody>
      </p:sp>
    </p:spTree>
    <p:extLst>
      <p:ext uri="{BB962C8B-B14F-4D97-AF65-F5344CB8AC3E}">
        <p14:creationId xmlns:p14="http://schemas.microsoft.com/office/powerpoint/2010/main" val="1580318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960" y="129232"/>
            <a:ext cx="7729728" cy="1188720"/>
          </a:xfrm>
        </p:spPr>
        <p:txBody>
          <a:bodyPr/>
          <a:lstStyle/>
          <a:p>
            <a:r>
              <a:rPr lang="en-US" dirty="0" smtClean="0"/>
              <a:t>Observations (cont’d)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2136" r="6216" b="4067"/>
          <a:stretch/>
        </p:blipFill>
        <p:spPr>
          <a:xfrm rot="16200000">
            <a:off x="-1171753" y="2757884"/>
            <a:ext cx="5156182" cy="2594157"/>
          </a:xfrm>
          <a:prstGeom prst="rect">
            <a:avLst/>
          </a:prstGeom>
        </p:spPr>
      </p:pic>
      <p:pic>
        <p:nvPicPr>
          <p:cNvPr id="5" name="Picture 4"/>
          <p:cNvPicPr>
            <a:picLocks noChangeAspect="1"/>
          </p:cNvPicPr>
          <p:nvPr/>
        </p:nvPicPr>
        <p:blipFill rotWithShape="1">
          <a:blip r:embed="rId3"/>
          <a:srcRect r="410" b="1425"/>
          <a:stretch/>
        </p:blipFill>
        <p:spPr>
          <a:xfrm>
            <a:off x="2703416" y="1476873"/>
            <a:ext cx="9461387" cy="5345957"/>
          </a:xfrm>
          <a:prstGeom prst="rect">
            <a:avLst/>
          </a:prstGeom>
        </p:spPr>
      </p:pic>
      <p:pic>
        <p:nvPicPr>
          <p:cNvPr id="8" name="Picture 7"/>
          <p:cNvPicPr>
            <a:picLocks noChangeAspect="1"/>
          </p:cNvPicPr>
          <p:nvPr/>
        </p:nvPicPr>
        <p:blipFill>
          <a:blip r:embed="rId4"/>
          <a:stretch>
            <a:fillRect/>
          </a:stretch>
        </p:blipFill>
        <p:spPr>
          <a:xfrm>
            <a:off x="2279275" y="1476869"/>
            <a:ext cx="393700" cy="1453900"/>
          </a:xfrm>
          <a:prstGeom prst="rect">
            <a:avLst/>
          </a:prstGeom>
        </p:spPr>
      </p:pic>
      <p:pic>
        <p:nvPicPr>
          <p:cNvPr id="9" name="Picture 8"/>
          <p:cNvPicPr>
            <a:picLocks noChangeAspect="1"/>
          </p:cNvPicPr>
          <p:nvPr/>
        </p:nvPicPr>
        <p:blipFill>
          <a:blip r:embed="rId4"/>
          <a:stretch>
            <a:fillRect/>
          </a:stretch>
        </p:blipFill>
        <p:spPr>
          <a:xfrm>
            <a:off x="487769" y="4553104"/>
            <a:ext cx="570627" cy="2079952"/>
          </a:xfrm>
          <a:prstGeom prst="rect">
            <a:avLst/>
          </a:prstGeom>
        </p:spPr>
      </p:pic>
      <p:pic>
        <p:nvPicPr>
          <p:cNvPr id="6" name="Picture 5"/>
          <p:cNvPicPr>
            <a:picLocks noChangeAspect="1"/>
          </p:cNvPicPr>
          <p:nvPr/>
        </p:nvPicPr>
        <p:blipFill>
          <a:blip r:embed="rId5"/>
          <a:stretch>
            <a:fillRect/>
          </a:stretch>
        </p:blipFill>
        <p:spPr>
          <a:xfrm rot="5400000">
            <a:off x="1465669" y="3893039"/>
            <a:ext cx="304800" cy="2260600"/>
          </a:xfrm>
          <a:prstGeom prst="rect">
            <a:avLst/>
          </a:prstGeom>
        </p:spPr>
      </p:pic>
      <p:pic>
        <p:nvPicPr>
          <p:cNvPr id="7" name="Picture 6"/>
          <p:cNvPicPr>
            <a:picLocks noChangeAspect="1"/>
          </p:cNvPicPr>
          <p:nvPr/>
        </p:nvPicPr>
        <p:blipFill>
          <a:blip r:embed="rId6"/>
          <a:stretch>
            <a:fillRect/>
          </a:stretch>
        </p:blipFill>
        <p:spPr>
          <a:xfrm rot="5400000">
            <a:off x="1829638" y="1653471"/>
            <a:ext cx="228600" cy="1866900"/>
          </a:xfrm>
          <a:prstGeom prst="rect">
            <a:avLst/>
          </a:prstGeom>
        </p:spPr>
      </p:pic>
      <p:pic>
        <p:nvPicPr>
          <p:cNvPr id="12" name="Picture 11"/>
          <p:cNvPicPr>
            <a:picLocks noChangeAspect="1"/>
          </p:cNvPicPr>
          <p:nvPr/>
        </p:nvPicPr>
        <p:blipFill>
          <a:blip r:embed="rId7"/>
          <a:stretch>
            <a:fillRect/>
          </a:stretch>
        </p:blipFill>
        <p:spPr>
          <a:xfrm>
            <a:off x="1045657" y="3840690"/>
            <a:ext cx="635000" cy="609600"/>
          </a:xfrm>
          <a:prstGeom prst="rect">
            <a:avLst/>
          </a:prstGeom>
        </p:spPr>
      </p:pic>
      <p:pic>
        <p:nvPicPr>
          <p:cNvPr id="10" name="Picture 9"/>
          <p:cNvPicPr>
            <a:picLocks noChangeAspect="1"/>
          </p:cNvPicPr>
          <p:nvPr/>
        </p:nvPicPr>
        <p:blipFill>
          <a:blip r:embed="rId8"/>
          <a:stretch>
            <a:fillRect/>
          </a:stretch>
        </p:blipFill>
        <p:spPr>
          <a:xfrm rot="5400000">
            <a:off x="1484719" y="3818760"/>
            <a:ext cx="266700" cy="698500"/>
          </a:xfrm>
          <a:prstGeom prst="rect">
            <a:avLst/>
          </a:prstGeom>
        </p:spPr>
      </p:pic>
      <p:pic>
        <p:nvPicPr>
          <p:cNvPr id="13" name="Picture 12"/>
          <p:cNvPicPr>
            <a:picLocks noChangeAspect="1"/>
          </p:cNvPicPr>
          <p:nvPr/>
        </p:nvPicPr>
        <p:blipFill>
          <a:blip r:embed="rId9"/>
          <a:stretch>
            <a:fillRect/>
          </a:stretch>
        </p:blipFill>
        <p:spPr>
          <a:xfrm>
            <a:off x="1941418" y="2979463"/>
            <a:ext cx="228600" cy="596900"/>
          </a:xfrm>
          <a:prstGeom prst="rect">
            <a:avLst/>
          </a:prstGeom>
        </p:spPr>
      </p:pic>
      <p:pic>
        <p:nvPicPr>
          <p:cNvPr id="11" name="Picture 10"/>
          <p:cNvPicPr>
            <a:picLocks noChangeAspect="1"/>
          </p:cNvPicPr>
          <p:nvPr/>
        </p:nvPicPr>
        <p:blipFill>
          <a:blip r:embed="rId10"/>
          <a:stretch>
            <a:fillRect/>
          </a:stretch>
        </p:blipFill>
        <p:spPr>
          <a:xfrm rot="5400000">
            <a:off x="1862610" y="2986153"/>
            <a:ext cx="355600" cy="673100"/>
          </a:xfrm>
          <a:prstGeom prst="rect">
            <a:avLst/>
          </a:prstGeom>
        </p:spPr>
      </p:pic>
      <p:pic>
        <p:nvPicPr>
          <p:cNvPr id="14" name="Picture 13"/>
          <p:cNvPicPr>
            <a:picLocks noChangeAspect="1"/>
          </p:cNvPicPr>
          <p:nvPr/>
        </p:nvPicPr>
        <p:blipFill>
          <a:blip r:embed="rId11"/>
          <a:stretch>
            <a:fillRect/>
          </a:stretch>
        </p:blipFill>
        <p:spPr>
          <a:xfrm>
            <a:off x="141882" y="2913590"/>
            <a:ext cx="215900" cy="1536700"/>
          </a:xfrm>
          <a:prstGeom prst="rect">
            <a:avLst/>
          </a:prstGeom>
        </p:spPr>
      </p:pic>
      <p:sp>
        <p:nvSpPr>
          <p:cNvPr id="15" name="TextBox 14"/>
          <p:cNvSpPr txBox="1"/>
          <p:nvPr/>
        </p:nvSpPr>
        <p:spPr>
          <a:xfrm>
            <a:off x="141882" y="1629506"/>
            <a:ext cx="2606487" cy="646331"/>
          </a:xfrm>
          <a:prstGeom prst="rect">
            <a:avLst/>
          </a:prstGeom>
          <a:noFill/>
        </p:spPr>
        <p:txBody>
          <a:bodyPr wrap="square" rtlCol="0">
            <a:spAutoFit/>
          </a:bodyPr>
          <a:lstStyle/>
          <a:p>
            <a:r>
              <a:rPr lang="en-US" dirty="0" smtClean="0"/>
              <a:t>Population Diversity in High-Performing Schools</a:t>
            </a:r>
            <a:endParaRPr lang="en-US" dirty="0"/>
          </a:p>
        </p:txBody>
      </p:sp>
    </p:spTree>
    <p:extLst>
      <p:ext uri="{BB962C8B-B14F-4D97-AF65-F5344CB8AC3E}">
        <p14:creationId xmlns:p14="http://schemas.microsoft.com/office/powerpoint/2010/main" val="140553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457200" y="1496920"/>
            <a:ext cx="11359662" cy="5361080"/>
          </a:xfrm>
        </p:spPr>
        <p:txBody>
          <a:bodyPr>
            <a:normAutofit/>
          </a:bodyPr>
          <a:lstStyle/>
          <a:p>
            <a:r>
              <a:rPr lang="en-US" b="1" dirty="0" smtClean="0"/>
              <a:t>Minimum Benchmark using Dummy Classifier:  </a:t>
            </a:r>
            <a:endParaRPr lang="en-US" b="1" dirty="0"/>
          </a:p>
          <a:p>
            <a:pPr lvl="1"/>
            <a:endParaRPr lang="en-US" dirty="0" smtClean="0"/>
          </a:p>
          <a:p>
            <a:endParaRPr lang="en-US" dirty="0" smtClean="0"/>
          </a:p>
          <a:p>
            <a:r>
              <a:rPr lang="en-US" dirty="0" smtClean="0"/>
              <a:t>Random Forest</a:t>
            </a:r>
          </a:p>
          <a:p>
            <a:pPr lvl="1"/>
            <a:r>
              <a:rPr lang="en-US" dirty="0" smtClean="0"/>
              <a:t>Protect against </a:t>
            </a:r>
            <a:r>
              <a:rPr lang="en-US" dirty="0" err="1" smtClean="0"/>
              <a:t>overfitting</a:t>
            </a:r>
            <a:r>
              <a:rPr lang="en-US" dirty="0" smtClean="0"/>
              <a:t> (great because I have a considerable amount of features)</a:t>
            </a:r>
          </a:p>
          <a:p>
            <a:pPr lvl="1"/>
            <a:r>
              <a:rPr lang="en-US" dirty="0" smtClean="0"/>
              <a:t>Will tell me most important features (which I can feed into other models)</a:t>
            </a:r>
          </a:p>
          <a:p>
            <a:r>
              <a:rPr lang="en-US" dirty="0" smtClean="0"/>
              <a:t>Logistic Regression</a:t>
            </a:r>
          </a:p>
          <a:p>
            <a:pPr lvl="1"/>
            <a:r>
              <a:rPr lang="en-US" dirty="0" smtClean="0"/>
              <a:t>Lasso/ridge will drop/let me know unimportant features</a:t>
            </a:r>
          </a:p>
          <a:p>
            <a:pPr lvl="1"/>
            <a:r>
              <a:rPr lang="en-US" dirty="0" smtClean="0"/>
              <a:t>Will allow me to view feature coefficients</a:t>
            </a:r>
          </a:p>
          <a:p>
            <a:r>
              <a:rPr lang="en-US" dirty="0" smtClean="0"/>
              <a:t>k-means </a:t>
            </a:r>
            <a:r>
              <a:rPr lang="en-US" dirty="0" smtClean="0"/>
              <a:t>Clustering:</a:t>
            </a:r>
          </a:p>
          <a:p>
            <a:pPr lvl="1"/>
            <a:r>
              <a:rPr lang="en-US" dirty="0" smtClean="0"/>
              <a:t>I may be able to discover distinguishable groups of schools to find some counterintuitive combinations of characteristics as well as obvious ones </a:t>
            </a:r>
          </a:p>
          <a:p>
            <a:pPr lvl="1"/>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2056243187"/>
              </p:ext>
            </p:extLst>
          </p:nvPr>
        </p:nvGraphicFramePr>
        <p:xfrm>
          <a:off x="1210068" y="1747083"/>
          <a:ext cx="5752842" cy="609600"/>
        </p:xfrm>
        <a:graphic>
          <a:graphicData uri="http://schemas.openxmlformats.org/drawingml/2006/table">
            <a:tbl>
              <a:tblPr firstRow="1" bandRow="1">
                <a:tableStyleId>{C083E6E3-FA7D-4D7B-A595-EF9225AFEA82}</a:tableStyleId>
              </a:tblPr>
              <a:tblGrid>
                <a:gridCol w="1917614"/>
                <a:gridCol w="1917614"/>
                <a:gridCol w="1917614"/>
              </a:tblGrid>
              <a:tr h="176621">
                <a:tc>
                  <a:txBody>
                    <a:bodyPr/>
                    <a:lstStyle/>
                    <a:p>
                      <a:pPr algn="ctr"/>
                      <a:r>
                        <a:rPr lang="en-US" sz="1400" b="0" dirty="0" smtClean="0"/>
                        <a:t>Precision</a:t>
                      </a:r>
                      <a:endParaRPr lang="en-US" sz="1400" b="0" dirty="0"/>
                    </a:p>
                  </a:txBody>
                  <a:tcPr/>
                </a:tc>
                <a:tc>
                  <a:txBody>
                    <a:bodyPr/>
                    <a:lstStyle/>
                    <a:p>
                      <a:pPr algn="ctr"/>
                      <a:r>
                        <a:rPr lang="en-US" sz="1400" b="0" dirty="0" smtClean="0"/>
                        <a:t>Recall</a:t>
                      </a:r>
                      <a:endParaRPr lang="en-US" sz="1400" b="0" dirty="0"/>
                    </a:p>
                  </a:txBody>
                  <a:tcPr/>
                </a:tc>
                <a:tc>
                  <a:txBody>
                    <a:bodyPr/>
                    <a:lstStyle/>
                    <a:p>
                      <a:pPr algn="ctr"/>
                      <a:r>
                        <a:rPr lang="en-US" sz="1400" b="1" dirty="0" smtClean="0"/>
                        <a:t>F1-Score</a:t>
                      </a:r>
                      <a:endParaRPr lang="en-US" sz="1400" b="1" dirty="0"/>
                    </a:p>
                  </a:txBody>
                  <a:tcPr/>
                </a:tc>
              </a:tr>
              <a:tr h="176621">
                <a:tc>
                  <a:txBody>
                    <a:bodyPr/>
                    <a:lstStyle/>
                    <a:p>
                      <a:pPr algn="ctr"/>
                      <a:r>
                        <a:rPr lang="en-US" sz="1400" b="0" dirty="0" smtClean="0">
                          <a:solidFill>
                            <a:schemeClr val="tx1"/>
                          </a:solidFill>
                        </a:rPr>
                        <a:t>.79</a:t>
                      </a:r>
                      <a:endParaRPr lang="en-US" sz="1400" b="0" dirty="0">
                        <a:solidFill>
                          <a:schemeClr val="tx1"/>
                        </a:solidFill>
                      </a:endParaRPr>
                    </a:p>
                  </a:txBody>
                  <a:tcPr/>
                </a:tc>
                <a:tc>
                  <a:txBody>
                    <a:bodyPr/>
                    <a:lstStyle/>
                    <a:p>
                      <a:pPr algn="ctr"/>
                      <a:r>
                        <a:rPr lang="en-US" sz="1400" b="0" dirty="0" smtClean="0">
                          <a:solidFill>
                            <a:schemeClr val="tx1"/>
                          </a:solidFill>
                        </a:rPr>
                        <a:t>.81</a:t>
                      </a:r>
                      <a:endParaRPr lang="en-US" sz="1400" b="0" dirty="0">
                        <a:solidFill>
                          <a:schemeClr val="tx1"/>
                        </a:solidFill>
                      </a:endParaRPr>
                    </a:p>
                  </a:txBody>
                  <a:tcPr/>
                </a:tc>
                <a:tc>
                  <a:txBody>
                    <a:bodyPr/>
                    <a:lstStyle/>
                    <a:p>
                      <a:pPr algn="ctr"/>
                      <a:r>
                        <a:rPr lang="en-US" sz="1400" b="1" dirty="0" smtClean="0">
                          <a:solidFill>
                            <a:schemeClr val="tx1"/>
                          </a:solidFill>
                        </a:rPr>
                        <a:t>.80</a:t>
                      </a:r>
                      <a:endParaRPr lang="en-US" sz="1400" b="1" dirty="0">
                        <a:solidFill>
                          <a:schemeClr val="tx1"/>
                        </a:solidFill>
                      </a:endParaRPr>
                    </a:p>
                  </a:txBody>
                  <a:tcPr/>
                </a:tc>
              </a:tr>
            </a:tbl>
          </a:graphicData>
        </a:graphic>
      </p:graphicFrame>
      <p:sp>
        <p:nvSpPr>
          <p:cNvPr id="6" name="Oval 5"/>
          <p:cNvSpPr/>
          <p:nvPr/>
        </p:nvSpPr>
        <p:spPr>
          <a:xfrm>
            <a:off x="5445302" y="1582221"/>
            <a:ext cx="1114413" cy="10274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242300" y="1582220"/>
            <a:ext cx="3403162" cy="3881053"/>
          </a:xfrm>
          <a:prstGeom prst="rect">
            <a:avLst/>
          </a:prstGeom>
        </p:spPr>
      </p:pic>
    </p:spTree>
    <p:extLst>
      <p:ext uri="{BB962C8B-B14F-4D97-AF65-F5344CB8AC3E}">
        <p14:creationId xmlns:p14="http://schemas.microsoft.com/office/powerpoint/2010/main" val="732717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 Random Forest</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RESULTS: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Three out of the four datasets beat the dummy classifier</a:t>
            </a:r>
          </a:p>
          <a:p>
            <a:r>
              <a:rPr lang="en-US" dirty="0" err="1" smtClean="0"/>
              <a:t>data_rses</a:t>
            </a:r>
            <a:r>
              <a:rPr lang="en-US" dirty="0" smtClean="0"/>
              <a:t> (with student demographics/characteristics) </a:t>
            </a:r>
          </a:p>
          <a:p>
            <a:pPr marL="0" indent="0">
              <a:buNone/>
            </a:pPr>
            <a:r>
              <a:rPr lang="en-US" dirty="0" smtClean="0"/>
              <a:t>is worst-performing </a:t>
            </a:r>
            <a:endParaRPr lang="en-US" dirty="0" smtClean="0"/>
          </a:p>
          <a:p>
            <a:r>
              <a:rPr lang="en-US" dirty="0" err="1" smtClean="0"/>
              <a:t>data_noexam</a:t>
            </a:r>
            <a:r>
              <a:rPr lang="en-US" dirty="0" smtClean="0"/>
              <a:t> (which has no geographic info) </a:t>
            </a:r>
          </a:p>
          <a:p>
            <a:pPr marL="0" indent="0">
              <a:buNone/>
            </a:pPr>
            <a:r>
              <a:rPr lang="en-US" dirty="0" smtClean="0"/>
              <a:t>is marginally best-performing</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458677531"/>
              </p:ext>
            </p:extLst>
          </p:nvPr>
        </p:nvGraphicFramePr>
        <p:xfrm>
          <a:off x="351693" y="1932020"/>
          <a:ext cx="11570678" cy="2123440"/>
        </p:xfrm>
        <a:graphic>
          <a:graphicData uri="http://schemas.openxmlformats.org/drawingml/2006/table">
            <a:tbl>
              <a:tblPr firstRow="1" bandRow="1">
                <a:tableStyleId>{C083E6E3-FA7D-4D7B-A595-EF9225AFEA82}</a:tableStyleId>
              </a:tblPr>
              <a:tblGrid>
                <a:gridCol w="2412055"/>
                <a:gridCol w="1273996"/>
                <a:gridCol w="1130157"/>
                <a:gridCol w="1952090"/>
                <a:gridCol w="1222625"/>
                <a:gridCol w="1428108"/>
                <a:gridCol w="2151647"/>
              </a:tblGrid>
              <a:tr h="370840">
                <a:tc>
                  <a:txBody>
                    <a:bodyPr/>
                    <a:lstStyle/>
                    <a:p>
                      <a:endParaRPr lang="en-US" sz="1400" dirty="0"/>
                    </a:p>
                  </a:txBody>
                  <a:tcPr/>
                </a:tc>
                <a:tc>
                  <a:txBody>
                    <a:bodyPr/>
                    <a:lstStyle/>
                    <a:p>
                      <a:pPr algn="ctr"/>
                      <a:r>
                        <a:rPr lang="en-US" sz="1800" b="0" dirty="0" smtClean="0"/>
                        <a:t>Precision</a:t>
                      </a:r>
                      <a:endParaRPr lang="en-US" sz="1800" b="0" dirty="0"/>
                    </a:p>
                  </a:txBody>
                  <a:tcPr/>
                </a:tc>
                <a:tc>
                  <a:txBody>
                    <a:bodyPr/>
                    <a:lstStyle/>
                    <a:p>
                      <a:pPr algn="ctr"/>
                      <a:r>
                        <a:rPr lang="en-US" sz="1800" b="0" dirty="0" smtClean="0"/>
                        <a:t>Recall</a:t>
                      </a:r>
                      <a:endParaRPr lang="en-US" sz="1800" b="0" dirty="0"/>
                    </a:p>
                  </a:txBody>
                  <a:tcPr/>
                </a:tc>
                <a:tc>
                  <a:txBody>
                    <a:bodyPr/>
                    <a:lstStyle/>
                    <a:p>
                      <a:pPr algn="ctr"/>
                      <a:r>
                        <a:rPr lang="en-US" sz="1800" b="0" dirty="0" smtClean="0"/>
                        <a:t>Dummy Classifier F1-Score</a:t>
                      </a:r>
                      <a:endParaRPr lang="en-US" sz="1800" b="0" dirty="0"/>
                    </a:p>
                  </a:txBody>
                  <a:tcPr/>
                </a:tc>
                <a:tc>
                  <a:txBody>
                    <a:bodyPr/>
                    <a:lstStyle/>
                    <a:p>
                      <a:pPr algn="ctr"/>
                      <a:r>
                        <a:rPr lang="en-US" sz="1800" b="1" dirty="0" smtClean="0"/>
                        <a:t>F1-Score</a:t>
                      </a:r>
                      <a:endParaRPr lang="en-US" sz="1800" b="1" dirty="0"/>
                    </a:p>
                  </a:txBody>
                  <a:tcPr/>
                </a:tc>
                <a:tc>
                  <a:txBody>
                    <a:bodyPr/>
                    <a:lstStyle/>
                    <a:p>
                      <a:pPr algn="ctr"/>
                      <a:r>
                        <a:rPr lang="en-US" sz="1800" b="1" dirty="0" smtClean="0"/>
                        <a:t>% Change</a:t>
                      </a:r>
                      <a:endParaRPr lang="en-US" sz="1800" b="1" dirty="0"/>
                    </a:p>
                  </a:txBody>
                  <a:tcPr/>
                </a:tc>
                <a:tc>
                  <a:txBody>
                    <a:bodyPr/>
                    <a:lstStyle/>
                    <a:p>
                      <a:pPr algn="ctr"/>
                      <a:r>
                        <a:rPr lang="en-US" sz="1800" b="1" dirty="0" smtClean="0"/>
                        <a:t>Time</a:t>
                      </a:r>
                      <a:endParaRPr lang="en-US" sz="1800" b="1" dirty="0"/>
                    </a:p>
                  </a:txBody>
                  <a:tcPr/>
                </a:tc>
              </a:tr>
              <a:tr h="370840">
                <a:tc>
                  <a:txBody>
                    <a:bodyPr/>
                    <a:lstStyle/>
                    <a:p>
                      <a:r>
                        <a:rPr lang="en-US" sz="1800" dirty="0" err="1" smtClean="0"/>
                        <a:t>data_noexam</a:t>
                      </a:r>
                      <a:endParaRPr lang="en-US" sz="1800" dirty="0"/>
                    </a:p>
                  </a:txBody>
                  <a:tcPr/>
                </a:tc>
                <a:tc>
                  <a:txBody>
                    <a:bodyPr/>
                    <a:lstStyle/>
                    <a:p>
                      <a:pPr algn="ctr"/>
                      <a:r>
                        <a:rPr lang="en-US" b="0" dirty="0" smtClean="0"/>
                        <a:t>.86</a:t>
                      </a:r>
                      <a:endParaRPr lang="en-US" b="0" dirty="0"/>
                    </a:p>
                  </a:txBody>
                  <a:tcPr/>
                </a:tc>
                <a:tc>
                  <a:txBody>
                    <a:bodyPr/>
                    <a:lstStyle/>
                    <a:p>
                      <a:pPr algn="ctr"/>
                      <a:r>
                        <a:rPr lang="en-US" b="0" dirty="0" smtClean="0"/>
                        <a:t>.86</a:t>
                      </a:r>
                      <a:endParaRPr lang="en-US" b="0" dirty="0"/>
                    </a:p>
                  </a:txBody>
                  <a:tcPr/>
                </a:tc>
                <a:tc>
                  <a:txBody>
                    <a:bodyPr/>
                    <a:lstStyle/>
                    <a:p>
                      <a:pPr algn="ctr"/>
                      <a:r>
                        <a:rPr lang="en-US" sz="1800" b="1" dirty="0" smtClean="0"/>
                        <a:t>.80</a:t>
                      </a:r>
                      <a:endParaRPr lang="en-US" sz="1800" b="1" dirty="0"/>
                    </a:p>
                  </a:txBody>
                  <a:tcPr/>
                </a:tc>
                <a:tc>
                  <a:txBody>
                    <a:bodyPr/>
                    <a:lstStyle/>
                    <a:p>
                      <a:pPr algn="ctr"/>
                      <a:r>
                        <a:rPr lang="en-US" b="1" dirty="0" smtClean="0"/>
                        <a:t>.86</a:t>
                      </a:r>
                      <a:endParaRPr lang="en-US" b="1" dirty="0"/>
                    </a:p>
                  </a:txBody>
                  <a:tcPr/>
                </a:tc>
                <a:tc>
                  <a:txBody>
                    <a:bodyPr/>
                    <a:lstStyle/>
                    <a:p>
                      <a:pPr algn="ctr"/>
                      <a:r>
                        <a:rPr lang="en-US" b="1" dirty="0" smtClean="0"/>
                        <a:t>+7.5%</a:t>
                      </a:r>
                      <a:endParaRPr lang="en-US" b="1" dirty="0"/>
                    </a:p>
                  </a:txBody>
                  <a:tcPr/>
                </a:tc>
                <a:tc>
                  <a:txBody>
                    <a:bodyPr/>
                    <a:lstStyle/>
                    <a:p>
                      <a:pPr algn="ctr"/>
                      <a:r>
                        <a:rPr lang="en-US" dirty="0" smtClean="0"/>
                        <a:t>3.99 </a:t>
                      </a:r>
                      <a:r>
                        <a:rPr lang="en-US" dirty="0" err="1" smtClean="0"/>
                        <a:t>ms</a:t>
                      </a:r>
                      <a:r>
                        <a:rPr lang="en-US" dirty="0" smtClean="0"/>
                        <a:t> per loop</a:t>
                      </a:r>
                      <a:endParaRPr lang="en-US" dirty="0"/>
                    </a:p>
                  </a:txBody>
                  <a:tcPr/>
                </a:tc>
              </a:tr>
              <a:tr h="370840">
                <a:tc>
                  <a:txBody>
                    <a:bodyPr/>
                    <a:lstStyle/>
                    <a:p>
                      <a:r>
                        <a:rPr lang="en-US" sz="1800" dirty="0" err="1" smtClean="0"/>
                        <a:t>data_admin</a:t>
                      </a:r>
                      <a:endParaRPr lang="en-US" sz="1800" dirty="0"/>
                    </a:p>
                  </a:txBody>
                  <a:tcPr/>
                </a:tc>
                <a:tc>
                  <a:txBody>
                    <a:bodyPr/>
                    <a:lstStyle/>
                    <a:p>
                      <a:pPr algn="ctr"/>
                      <a:r>
                        <a:rPr lang="en-US" b="0" dirty="0" smtClean="0"/>
                        <a:t>.</a:t>
                      </a:r>
                      <a:r>
                        <a:rPr lang="en-US" b="0" dirty="0" smtClean="0"/>
                        <a:t>86</a:t>
                      </a:r>
                      <a:endParaRPr lang="en-US" b="0" dirty="0"/>
                    </a:p>
                  </a:txBody>
                  <a:tcPr/>
                </a:tc>
                <a:tc>
                  <a:txBody>
                    <a:bodyPr/>
                    <a:lstStyle/>
                    <a:p>
                      <a:pPr algn="ctr"/>
                      <a:r>
                        <a:rPr lang="en-US" b="0" dirty="0" smtClean="0"/>
                        <a:t>.86</a:t>
                      </a:r>
                      <a:endParaRPr lang="en-US" b="0" dirty="0"/>
                    </a:p>
                  </a:txBody>
                  <a:tcPr/>
                </a:tc>
                <a:tc>
                  <a:txBody>
                    <a:bodyPr/>
                    <a:lstStyle/>
                    <a:p>
                      <a:pPr algn="ctr"/>
                      <a:r>
                        <a:rPr lang="en-US" sz="1800" b="1" dirty="0" smtClean="0"/>
                        <a:t>.80</a:t>
                      </a:r>
                      <a:endParaRPr lang="en-US" sz="1800" b="1" dirty="0"/>
                    </a:p>
                  </a:txBody>
                  <a:tcPr/>
                </a:tc>
                <a:tc>
                  <a:txBody>
                    <a:bodyPr/>
                    <a:lstStyle/>
                    <a:p>
                      <a:pPr algn="ctr"/>
                      <a:r>
                        <a:rPr lang="en-US" b="1" dirty="0" smtClean="0"/>
                        <a:t>.</a:t>
                      </a:r>
                      <a:r>
                        <a:rPr lang="en-US" b="1" dirty="0" smtClean="0"/>
                        <a:t>86</a:t>
                      </a:r>
                      <a:endParaRPr lang="en-US" b="1" dirty="0"/>
                    </a:p>
                  </a:txBody>
                  <a:tcPr/>
                </a:tc>
                <a:tc>
                  <a:txBody>
                    <a:bodyPr/>
                    <a:lstStyle/>
                    <a:p>
                      <a:pPr algn="ctr"/>
                      <a:r>
                        <a:rPr lang="en-US" b="1" dirty="0" smtClean="0"/>
                        <a:t>+7.5</a:t>
                      </a:r>
                      <a:r>
                        <a:rPr lang="en-US" b="1" dirty="0" smtClean="0"/>
                        <a:t>%</a:t>
                      </a:r>
                      <a:endParaRPr lang="en-US" b="1" dirty="0"/>
                    </a:p>
                  </a:txBody>
                  <a:tcPr/>
                </a:tc>
                <a:tc>
                  <a:txBody>
                    <a:bodyPr/>
                    <a:lstStyle/>
                    <a:p>
                      <a:pPr algn="ctr"/>
                      <a:r>
                        <a:rPr lang="en-US" dirty="0" smtClean="0"/>
                        <a:t>4.42 </a:t>
                      </a:r>
                      <a:r>
                        <a:rPr lang="en-US" dirty="0" err="1" smtClean="0"/>
                        <a:t>ms</a:t>
                      </a:r>
                      <a:r>
                        <a:rPr lang="en-US" dirty="0" smtClean="0"/>
                        <a:t> per loop</a:t>
                      </a:r>
                      <a:endParaRPr lang="en-US" dirty="0"/>
                    </a:p>
                  </a:txBody>
                  <a:tcPr/>
                </a:tc>
              </a:tr>
              <a:tr h="370840">
                <a:tc>
                  <a:txBody>
                    <a:bodyPr/>
                    <a:lstStyle/>
                    <a:p>
                      <a:r>
                        <a:rPr lang="en-US" sz="1800" dirty="0" err="1" smtClean="0"/>
                        <a:t>data_zip</a:t>
                      </a:r>
                      <a:endParaRPr lang="en-US" sz="1800" dirty="0"/>
                    </a:p>
                  </a:txBody>
                  <a:tcPr/>
                </a:tc>
                <a:tc>
                  <a:txBody>
                    <a:bodyPr/>
                    <a:lstStyle/>
                    <a:p>
                      <a:pPr algn="ctr"/>
                      <a:r>
                        <a:rPr lang="en-US" b="0" dirty="0" smtClean="0"/>
                        <a:t>.82</a:t>
                      </a:r>
                      <a:endParaRPr lang="en-US" b="0" dirty="0"/>
                    </a:p>
                  </a:txBody>
                  <a:tcPr/>
                </a:tc>
                <a:tc>
                  <a:txBody>
                    <a:bodyPr/>
                    <a:lstStyle/>
                    <a:p>
                      <a:pPr algn="ctr"/>
                      <a:r>
                        <a:rPr lang="en-US" b="0" dirty="0" smtClean="0"/>
                        <a:t>.86</a:t>
                      </a:r>
                      <a:endParaRPr lang="en-US" b="0" dirty="0"/>
                    </a:p>
                  </a:txBody>
                  <a:tcPr/>
                </a:tc>
                <a:tc>
                  <a:txBody>
                    <a:bodyPr/>
                    <a:lstStyle/>
                    <a:p>
                      <a:pPr algn="ctr"/>
                      <a:r>
                        <a:rPr lang="en-US" sz="1800" b="1" dirty="0" smtClean="0"/>
                        <a:t>.80</a:t>
                      </a:r>
                      <a:endParaRPr lang="en-US" sz="1800" b="1" dirty="0"/>
                    </a:p>
                  </a:txBody>
                  <a:tcPr/>
                </a:tc>
                <a:tc>
                  <a:txBody>
                    <a:bodyPr/>
                    <a:lstStyle/>
                    <a:p>
                      <a:pPr algn="ctr"/>
                      <a:r>
                        <a:rPr lang="en-US" b="1" dirty="0" smtClean="0"/>
                        <a:t>.</a:t>
                      </a:r>
                      <a:r>
                        <a:rPr lang="en-US" b="1" dirty="0" smtClean="0"/>
                        <a:t>84</a:t>
                      </a:r>
                      <a:endParaRPr lang="en-US" b="1" dirty="0"/>
                    </a:p>
                  </a:txBody>
                  <a:tcPr/>
                </a:tc>
                <a:tc>
                  <a:txBody>
                    <a:bodyPr/>
                    <a:lstStyle/>
                    <a:p>
                      <a:pPr algn="ctr"/>
                      <a:r>
                        <a:rPr lang="en-US" b="1" dirty="0" smtClean="0"/>
                        <a:t>+5</a:t>
                      </a:r>
                      <a:r>
                        <a:rPr lang="en-US" b="1" dirty="0" smtClean="0"/>
                        <a:t>%</a:t>
                      </a:r>
                      <a:endParaRPr lang="en-US" b="1" dirty="0"/>
                    </a:p>
                  </a:txBody>
                  <a:tcPr/>
                </a:tc>
                <a:tc>
                  <a:txBody>
                    <a:bodyPr/>
                    <a:lstStyle/>
                    <a:p>
                      <a:pPr algn="ctr"/>
                      <a:r>
                        <a:rPr lang="en-US" dirty="0" smtClean="0"/>
                        <a:t>17.3 </a:t>
                      </a:r>
                      <a:r>
                        <a:rPr lang="en-US" dirty="0" err="1" smtClean="0"/>
                        <a:t>ms</a:t>
                      </a:r>
                      <a:r>
                        <a:rPr lang="en-US" dirty="0" smtClean="0"/>
                        <a:t> per loop</a:t>
                      </a:r>
                      <a:endParaRPr lang="en-US" dirty="0"/>
                    </a:p>
                  </a:txBody>
                  <a:tcPr/>
                </a:tc>
              </a:tr>
              <a:tr h="370840">
                <a:tc>
                  <a:txBody>
                    <a:bodyPr/>
                    <a:lstStyle/>
                    <a:p>
                      <a:r>
                        <a:rPr lang="en-US" sz="1800" dirty="0" err="1" smtClean="0"/>
                        <a:t>data_rses</a:t>
                      </a:r>
                      <a:endParaRPr lang="en-US" sz="1800" dirty="0"/>
                    </a:p>
                  </a:txBody>
                  <a:tcPr/>
                </a:tc>
                <a:tc>
                  <a:txBody>
                    <a:bodyPr/>
                    <a:lstStyle/>
                    <a:p>
                      <a:pPr algn="ctr"/>
                      <a:r>
                        <a:rPr lang="en-US" b="0" dirty="0" smtClean="0"/>
                        <a:t>.64</a:t>
                      </a:r>
                      <a:endParaRPr lang="en-US" b="0" dirty="0"/>
                    </a:p>
                  </a:txBody>
                  <a:tcPr/>
                </a:tc>
                <a:tc>
                  <a:txBody>
                    <a:bodyPr/>
                    <a:lstStyle/>
                    <a:p>
                      <a:pPr algn="ctr"/>
                      <a:r>
                        <a:rPr lang="en-US" b="0" dirty="0" smtClean="0"/>
                        <a:t>.82</a:t>
                      </a:r>
                      <a:endParaRPr lang="en-US" b="0" dirty="0"/>
                    </a:p>
                  </a:txBody>
                  <a:tcPr/>
                </a:tc>
                <a:tc>
                  <a:txBody>
                    <a:bodyPr/>
                    <a:lstStyle/>
                    <a:p>
                      <a:pPr algn="ctr"/>
                      <a:r>
                        <a:rPr lang="en-US" sz="1800" b="1" dirty="0" smtClean="0"/>
                        <a:t>.80</a:t>
                      </a:r>
                      <a:endParaRPr lang="en-US" sz="1800" b="1" dirty="0"/>
                    </a:p>
                  </a:txBody>
                  <a:tcPr/>
                </a:tc>
                <a:tc>
                  <a:txBody>
                    <a:bodyPr/>
                    <a:lstStyle/>
                    <a:p>
                      <a:pPr algn="ctr"/>
                      <a:r>
                        <a:rPr lang="en-US" b="1" dirty="0" smtClean="0"/>
                        <a:t>.72</a:t>
                      </a:r>
                      <a:endParaRPr lang="en-US" b="1" dirty="0"/>
                    </a:p>
                  </a:txBody>
                  <a:tcPr/>
                </a:tc>
                <a:tc>
                  <a:txBody>
                    <a:bodyPr/>
                    <a:lstStyle/>
                    <a:p>
                      <a:pPr algn="ctr"/>
                      <a:r>
                        <a:rPr lang="en-US" b="1" dirty="0" smtClean="0">
                          <a:solidFill>
                            <a:srgbClr val="FF0000"/>
                          </a:solidFill>
                        </a:rPr>
                        <a:t>-10%</a:t>
                      </a:r>
                      <a:endParaRPr lang="en-US" b="1" dirty="0">
                        <a:solidFill>
                          <a:srgbClr val="FF0000"/>
                        </a:solidFill>
                      </a:endParaRPr>
                    </a:p>
                  </a:txBody>
                  <a:tcPr/>
                </a:tc>
                <a:tc>
                  <a:txBody>
                    <a:bodyPr/>
                    <a:lstStyle/>
                    <a:p>
                      <a:pPr algn="ctr"/>
                      <a:r>
                        <a:rPr lang="en-US" dirty="0" smtClean="0"/>
                        <a:t>2.87 </a:t>
                      </a:r>
                      <a:r>
                        <a:rPr lang="en-US" dirty="0" err="1" smtClean="0"/>
                        <a:t>ms</a:t>
                      </a:r>
                      <a:r>
                        <a:rPr lang="en-US" dirty="0" smtClean="0"/>
                        <a:t> per loop</a:t>
                      </a:r>
                      <a:endParaRPr lang="en-US" dirty="0"/>
                    </a:p>
                  </a:txBody>
                  <a:tcPr/>
                </a:tc>
              </a:tr>
            </a:tbl>
          </a:graphicData>
        </a:graphic>
      </p:graphicFrame>
      <p:sp>
        <p:nvSpPr>
          <p:cNvPr id="9" name="Oval 8"/>
          <p:cNvSpPr/>
          <p:nvPr/>
        </p:nvSpPr>
        <p:spPr>
          <a:xfrm>
            <a:off x="6832314" y="1571949"/>
            <a:ext cx="3081657" cy="27329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8142" t="6472"/>
          <a:stretch/>
        </p:blipFill>
        <p:spPr>
          <a:xfrm>
            <a:off x="5502962" y="4714622"/>
            <a:ext cx="3483571" cy="2134249"/>
          </a:xfrm>
          <a:prstGeom prst="rect">
            <a:avLst/>
          </a:prstGeom>
        </p:spPr>
      </p:pic>
      <p:pic>
        <p:nvPicPr>
          <p:cNvPr id="4" name="Picture 3"/>
          <p:cNvPicPr>
            <a:picLocks noChangeAspect="1"/>
          </p:cNvPicPr>
          <p:nvPr/>
        </p:nvPicPr>
        <p:blipFill rotWithShape="1">
          <a:blip r:embed="rId3"/>
          <a:srcRect l="8109" t="5006"/>
          <a:stretch/>
        </p:blipFill>
        <p:spPr>
          <a:xfrm>
            <a:off x="9039287" y="4723751"/>
            <a:ext cx="3152713" cy="2125120"/>
          </a:xfrm>
          <a:prstGeom prst="rect">
            <a:avLst/>
          </a:prstGeom>
        </p:spPr>
      </p:pic>
      <p:sp>
        <p:nvSpPr>
          <p:cNvPr id="11" name="Right Arrow 10"/>
          <p:cNvSpPr/>
          <p:nvPr/>
        </p:nvSpPr>
        <p:spPr>
          <a:xfrm rot="10800000">
            <a:off x="4294598" y="5596811"/>
            <a:ext cx="924674" cy="369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5671335" y="4556016"/>
            <a:ext cx="4397339" cy="51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0068674" y="4556016"/>
            <a:ext cx="0" cy="1586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5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 Logistic Regression</a:t>
            </a:r>
            <a:endParaRPr lang="en-US" dirty="0"/>
          </a:p>
        </p:txBody>
      </p:sp>
      <p:sp>
        <p:nvSpPr>
          <p:cNvPr id="6" name="Content Placeholder 5"/>
          <p:cNvSpPr>
            <a:spLocks noGrp="1"/>
          </p:cNvSpPr>
          <p:nvPr>
            <p:ph idx="1"/>
          </p:nvPr>
        </p:nvSpPr>
        <p:spPr>
          <a:xfrm>
            <a:off x="82063" y="1629508"/>
            <a:ext cx="11957536" cy="5228492"/>
          </a:xfrm>
        </p:spPr>
        <p:txBody>
          <a:bodyPr>
            <a:normAutofit/>
          </a:bodyPr>
          <a:lstStyle/>
          <a:p>
            <a:r>
              <a:rPr lang="en-US" dirty="0" smtClean="0"/>
              <a:t>RESULTS:</a:t>
            </a:r>
          </a:p>
          <a:p>
            <a:endParaRPr lang="en-US" dirty="0" smtClean="0"/>
          </a:p>
          <a:p>
            <a:endParaRPr lang="en-US" dirty="0"/>
          </a:p>
          <a:p>
            <a:endParaRPr lang="en-US" dirty="0" smtClean="0"/>
          </a:p>
          <a:p>
            <a:endParaRPr lang="en-US" dirty="0"/>
          </a:p>
          <a:p>
            <a:endParaRPr lang="en-US" dirty="0" smtClean="0"/>
          </a:p>
          <a:p>
            <a:r>
              <a:rPr lang="en-US" dirty="0" smtClean="0"/>
              <a:t>Logistic Regression </a:t>
            </a:r>
            <a:r>
              <a:rPr lang="en-US" dirty="0" smtClean="0"/>
              <a:t>was not as successful as Random Forest </a:t>
            </a:r>
            <a:endParaRPr lang="en-US" dirty="0"/>
          </a:p>
          <a:p>
            <a:r>
              <a:rPr lang="en-US" dirty="0" smtClean="0"/>
              <a:t>Large </a:t>
            </a:r>
            <a:r>
              <a:rPr lang="en-US" dirty="0" smtClean="0"/>
              <a:t>amount of features in </a:t>
            </a:r>
            <a:r>
              <a:rPr lang="en-US" dirty="0" err="1" smtClean="0"/>
              <a:t>data_admin</a:t>
            </a:r>
            <a:r>
              <a:rPr lang="en-US" dirty="0" smtClean="0"/>
              <a:t> and </a:t>
            </a:r>
            <a:r>
              <a:rPr lang="en-US" dirty="0" err="1" smtClean="0"/>
              <a:t>data_zip</a:t>
            </a:r>
            <a:r>
              <a:rPr lang="en-US" dirty="0" smtClean="0"/>
              <a:t> made LR prohibitive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75301810"/>
              </p:ext>
            </p:extLst>
          </p:nvPr>
        </p:nvGraphicFramePr>
        <p:xfrm>
          <a:off x="82063" y="2168322"/>
          <a:ext cx="12031167" cy="1854200"/>
        </p:xfrm>
        <a:graphic>
          <a:graphicData uri="http://schemas.openxmlformats.org/drawingml/2006/table">
            <a:tbl>
              <a:tblPr firstRow="1" bandRow="1">
                <a:tableStyleId>{C083E6E3-FA7D-4D7B-A595-EF9225AFEA82}</a:tableStyleId>
              </a:tblPr>
              <a:tblGrid>
                <a:gridCol w="2468137"/>
                <a:gridCol w="1056029"/>
                <a:gridCol w="760288"/>
                <a:gridCol w="2799361"/>
                <a:gridCol w="1156524"/>
                <a:gridCol w="1459814"/>
                <a:gridCol w="2331014"/>
              </a:tblGrid>
              <a:tr h="370840">
                <a:tc>
                  <a:txBody>
                    <a:bodyPr/>
                    <a:lstStyle/>
                    <a:p>
                      <a:endParaRPr lang="en-US" sz="1400" dirty="0"/>
                    </a:p>
                  </a:txBody>
                  <a:tcPr/>
                </a:tc>
                <a:tc>
                  <a:txBody>
                    <a:bodyPr/>
                    <a:lstStyle/>
                    <a:p>
                      <a:pPr algn="ctr"/>
                      <a:r>
                        <a:rPr lang="en-US" sz="1800" b="0" dirty="0" smtClean="0"/>
                        <a:t>Precision</a:t>
                      </a:r>
                      <a:endParaRPr lang="en-US" sz="1800" b="0" dirty="0"/>
                    </a:p>
                  </a:txBody>
                  <a:tcPr/>
                </a:tc>
                <a:tc>
                  <a:txBody>
                    <a:bodyPr/>
                    <a:lstStyle/>
                    <a:p>
                      <a:pPr algn="ctr"/>
                      <a:r>
                        <a:rPr lang="en-US" sz="1800" b="0" dirty="0" smtClean="0"/>
                        <a:t>Recall</a:t>
                      </a:r>
                      <a:endParaRPr lang="en-US" sz="1800" b="0" dirty="0"/>
                    </a:p>
                  </a:txBody>
                  <a:tcPr/>
                </a:tc>
                <a:tc>
                  <a:txBody>
                    <a:bodyPr/>
                    <a:lstStyle/>
                    <a:p>
                      <a:pPr algn="ctr"/>
                      <a:r>
                        <a:rPr lang="en-US" sz="1800" b="0" dirty="0" smtClean="0"/>
                        <a:t>Dummy Classifier F1-Score</a:t>
                      </a:r>
                      <a:endParaRPr lang="en-US" sz="1800" b="0" dirty="0"/>
                    </a:p>
                  </a:txBody>
                  <a:tcPr/>
                </a:tc>
                <a:tc>
                  <a:txBody>
                    <a:bodyPr/>
                    <a:lstStyle/>
                    <a:p>
                      <a:pPr algn="ctr"/>
                      <a:r>
                        <a:rPr lang="en-US" sz="1800" b="1" dirty="0" smtClean="0"/>
                        <a:t>F1-Score</a:t>
                      </a:r>
                      <a:endParaRPr lang="en-US" sz="1800" b="1" dirty="0"/>
                    </a:p>
                  </a:txBody>
                  <a:tcPr/>
                </a:tc>
                <a:tc>
                  <a:txBody>
                    <a:bodyPr/>
                    <a:lstStyle/>
                    <a:p>
                      <a:pPr algn="ctr"/>
                      <a:r>
                        <a:rPr lang="en-US" sz="1800" b="0" dirty="0" smtClean="0"/>
                        <a:t>% Change</a:t>
                      </a:r>
                      <a:endParaRPr lang="en-US" sz="1800" b="0" dirty="0"/>
                    </a:p>
                  </a:txBody>
                  <a:tcPr/>
                </a:tc>
                <a:tc>
                  <a:txBody>
                    <a:bodyPr/>
                    <a:lstStyle/>
                    <a:p>
                      <a:pPr algn="ctr"/>
                      <a:r>
                        <a:rPr lang="en-US" sz="1800" b="1" dirty="0" smtClean="0"/>
                        <a:t>Time</a:t>
                      </a:r>
                      <a:endParaRPr lang="en-US" sz="1800" b="1" dirty="0"/>
                    </a:p>
                  </a:txBody>
                  <a:tcPr/>
                </a:tc>
              </a:tr>
              <a:tr h="370840">
                <a:tc>
                  <a:txBody>
                    <a:bodyPr/>
                    <a:lstStyle/>
                    <a:p>
                      <a:r>
                        <a:rPr lang="en-US" sz="1800" b="0" dirty="0" err="1" smtClean="0"/>
                        <a:t>data_noexam</a:t>
                      </a:r>
                      <a:endParaRPr lang="en-US" sz="1800" b="0" dirty="0"/>
                    </a:p>
                  </a:txBody>
                  <a:tcPr/>
                </a:tc>
                <a:tc>
                  <a:txBody>
                    <a:bodyPr/>
                    <a:lstStyle/>
                    <a:p>
                      <a:pPr algn="ctr"/>
                      <a:r>
                        <a:rPr lang="en-US" b="0" dirty="0" smtClean="0"/>
                        <a:t>.</a:t>
                      </a:r>
                      <a:r>
                        <a:rPr lang="en-US" b="0" dirty="0" smtClean="0"/>
                        <a:t>82</a:t>
                      </a:r>
                      <a:endParaRPr lang="en-US" b="0" dirty="0"/>
                    </a:p>
                  </a:txBody>
                  <a:tcPr/>
                </a:tc>
                <a:tc>
                  <a:txBody>
                    <a:bodyPr/>
                    <a:lstStyle/>
                    <a:p>
                      <a:pPr algn="ctr"/>
                      <a:r>
                        <a:rPr lang="en-US" b="0" dirty="0" smtClean="0"/>
                        <a:t>.86</a:t>
                      </a:r>
                      <a:endParaRPr lang="en-US" b="0" dirty="0"/>
                    </a:p>
                  </a:txBody>
                  <a:tcPr/>
                </a:tc>
                <a:tc>
                  <a:txBody>
                    <a:bodyPr/>
                    <a:lstStyle/>
                    <a:p>
                      <a:pPr algn="ctr"/>
                      <a:r>
                        <a:rPr lang="en-US" sz="1800" b="1" dirty="0" smtClean="0"/>
                        <a:t>.80</a:t>
                      </a:r>
                      <a:endParaRPr lang="en-US" sz="1800" b="1" dirty="0"/>
                    </a:p>
                  </a:txBody>
                  <a:tcPr/>
                </a:tc>
                <a:tc>
                  <a:txBody>
                    <a:bodyPr/>
                    <a:lstStyle/>
                    <a:p>
                      <a:pPr algn="ctr"/>
                      <a:r>
                        <a:rPr lang="en-US" b="1" dirty="0" smtClean="0"/>
                        <a:t>.84</a:t>
                      </a:r>
                      <a:endParaRPr lang="en-US" b="1" dirty="0"/>
                    </a:p>
                  </a:txBody>
                  <a:tcPr/>
                </a:tc>
                <a:tc>
                  <a:txBody>
                    <a:bodyPr/>
                    <a:lstStyle/>
                    <a:p>
                      <a:pPr algn="ctr"/>
                      <a:r>
                        <a:rPr lang="en-US" b="1" dirty="0" smtClean="0">
                          <a:solidFill>
                            <a:schemeClr val="tx1"/>
                          </a:solidFill>
                        </a:rPr>
                        <a:t>+5%</a:t>
                      </a:r>
                      <a:endParaRPr lang="en-US" b="1" dirty="0">
                        <a:solidFill>
                          <a:schemeClr val="tx1"/>
                        </a:solidFill>
                      </a:endParaRPr>
                    </a:p>
                  </a:txBody>
                  <a:tcPr/>
                </a:tc>
                <a:tc>
                  <a:txBody>
                    <a:bodyPr/>
                    <a:lstStyle/>
                    <a:p>
                      <a:pPr algn="ctr"/>
                      <a:r>
                        <a:rPr lang="en-US" sz="1700" dirty="0" smtClean="0"/>
                        <a:t>47.7 </a:t>
                      </a:r>
                      <a:r>
                        <a:rPr lang="en-US" sz="1700" dirty="0" err="1" smtClean="0"/>
                        <a:t>Microsecs</a:t>
                      </a:r>
                      <a:r>
                        <a:rPr lang="en-US" sz="1700" dirty="0" smtClean="0"/>
                        <a:t> per loop</a:t>
                      </a:r>
                      <a:endParaRPr lang="en-US" sz="1700" dirty="0"/>
                    </a:p>
                  </a:txBody>
                  <a:tcPr/>
                </a:tc>
              </a:tr>
              <a:tr h="370840">
                <a:tc>
                  <a:txBody>
                    <a:bodyPr/>
                    <a:lstStyle/>
                    <a:p>
                      <a:r>
                        <a:rPr lang="en-US" sz="1800" b="0" dirty="0" err="1" smtClean="0"/>
                        <a:t>data_admin</a:t>
                      </a:r>
                      <a:endParaRPr lang="en-US" sz="1800" b="0" dirty="0"/>
                    </a:p>
                  </a:txBody>
                  <a:tcPr/>
                </a:tc>
                <a:tc>
                  <a:txBody>
                    <a:bodyPr/>
                    <a:lstStyle/>
                    <a:p>
                      <a:pPr algn="ctr"/>
                      <a:r>
                        <a:rPr lang="en-US" b="0" dirty="0" smtClean="0"/>
                        <a:t>-</a:t>
                      </a:r>
                      <a:endParaRPr lang="en-US" b="0" dirty="0"/>
                    </a:p>
                  </a:txBody>
                  <a:tcPr/>
                </a:tc>
                <a:tc>
                  <a:txBody>
                    <a:bodyPr/>
                    <a:lstStyle/>
                    <a:p>
                      <a:pPr algn="ctr"/>
                      <a:r>
                        <a:rPr lang="en-US" b="0" dirty="0" smtClean="0"/>
                        <a:t>-</a:t>
                      </a:r>
                      <a:endParaRPr lang="en-US" b="0" dirty="0"/>
                    </a:p>
                  </a:txBody>
                  <a:tcPr/>
                </a:tc>
                <a:tc>
                  <a:txBody>
                    <a:bodyPr/>
                    <a:lstStyle/>
                    <a:p>
                      <a:pPr algn="ctr"/>
                      <a:r>
                        <a:rPr lang="en-US" sz="1800" b="1" dirty="0" smtClean="0"/>
                        <a:t>-</a:t>
                      </a:r>
                      <a:endParaRPr lang="en-US" sz="1800"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c>
                  <a:txBody>
                    <a:bodyPr/>
                    <a:lstStyle/>
                    <a:p>
                      <a:pPr algn="ctr"/>
                      <a:r>
                        <a:rPr lang="en-US" sz="1700" dirty="0" smtClean="0"/>
                        <a:t>-</a:t>
                      </a:r>
                      <a:endParaRPr lang="en-US" sz="1700" dirty="0"/>
                    </a:p>
                  </a:txBody>
                  <a:tcPr/>
                </a:tc>
              </a:tr>
              <a:tr h="370840">
                <a:tc>
                  <a:txBody>
                    <a:bodyPr/>
                    <a:lstStyle/>
                    <a:p>
                      <a:r>
                        <a:rPr lang="en-US" sz="1800" b="0" dirty="0" err="1" smtClean="0"/>
                        <a:t>data_zip</a:t>
                      </a:r>
                      <a:endParaRPr lang="en-US" sz="1800" b="0" dirty="0"/>
                    </a:p>
                  </a:txBody>
                  <a:tcPr/>
                </a:tc>
                <a:tc>
                  <a:txBody>
                    <a:bodyPr/>
                    <a:lstStyle/>
                    <a:p>
                      <a:pPr algn="ctr"/>
                      <a:r>
                        <a:rPr lang="en-US" b="0" dirty="0" smtClean="0"/>
                        <a:t>-</a:t>
                      </a:r>
                      <a:endParaRPr lang="en-US" b="0" dirty="0"/>
                    </a:p>
                  </a:txBody>
                  <a:tcPr/>
                </a:tc>
                <a:tc>
                  <a:txBody>
                    <a:bodyPr/>
                    <a:lstStyle/>
                    <a:p>
                      <a:pPr algn="ctr"/>
                      <a:r>
                        <a:rPr lang="en-US" b="0" dirty="0" smtClean="0"/>
                        <a:t>-</a:t>
                      </a:r>
                      <a:endParaRPr lang="en-US" b="0" dirty="0"/>
                    </a:p>
                  </a:txBody>
                  <a:tcPr/>
                </a:tc>
                <a:tc>
                  <a:txBody>
                    <a:bodyPr/>
                    <a:lstStyle/>
                    <a:p>
                      <a:pPr algn="ctr"/>
                      <a:r>
                        <a:rPr lang="en-US" sz="1800" b="1" dirty="0" smtClean="0"/>
                        <a:t>-</a:t>
                      </a:r>
                      <a:endParaRPr lang="en-US" sz="1800"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c>
                  <a:txBody>
                    <a:bodyPr/>
                    <a:lstStyle/>
                    <a:p>
                      <a:pPr algn="ctr"/>
                      <a:r>
                        <a:rPr lang="en-US" sz="1700" dirty="0" smtClean="0"/>
                        <a:t>-</a:t>
                      </a:r>
                      <a:endParaRPr lang="en-US" sz="1700" dirty="0"/>
                    </a:p>
                  </a:txBody>
                  <a:tcPr/>
                </a:tc>
              </a:tr>
              <a:tr h="370840">
                <a:tc>
                  <a:txBody>
                    <a:bodyPr/>
                    <a:lstStyle/>
                    <a:p>
                      <a:r>
                        <a:rPr lang="en-US" sz="1800" b="0" dirty="0" err="1" smtClean="0"/>
                        <a:t>data_rses</a:t>
                      </a:r>
                      <a:endParaRPr lang="en-US" sz="1800" b="0" dirty="0"/>
                    </a:p>
                  </a:txBody>
                  <a:tcPr/>
                </a:tc>
                <a:tc>
                  <a:txBody>
                    <a:bodyPr/>
                    <a:lstStyle/>
                    <a:p>
                      <a:pPr algn="ctr"/>
                      <a:r>
                        <a:rPr lang="en-US" b="0" dirty="0" smtClean="0"/>
                        <a:t>.60</a:t>
                      </a:r>
                      <a:endParaRPr lang="en-US" b="0" dirty="0"/>
                    </a:p>
                  </a:txBody>
                  <a:tcPr/>
                </a:tc>
                <a:tc>
                  <a:txBody>
                    <a:bodyPr/>
                    <a:lstStyle/>
                    <a:p>
                      <a:pPr algn="ctr"/>
                      <a:r>
                        <a:rPr lang="en-US" b="0" dirty="0" smtClean="0"/>
                        <a:t>.</a:t>
                      </a:r>
                      <a:r>
                        <a:rPr lang="en-US" b="0" dirty="0" smtClean="0"/>
                        <a:t>76</a:t>
                      </a:r>
                      <a:endParaRPr lang="en-US" b="0" dirty="0"/>
                    </a:p>
                  </a:txBody>
                  <a:tcPr/>
                </a:tc>
                <a:tc>
                  <a:txBody>
                    <a:bodyPr/>
                    <a:lstStyle/>
                    <a:p>
                      <a:pPr algn="ctr"/>
                      <a:r>
                        <a:rPr lang="en-US" sz="1800" b="1" dirty="0" smtClean="0"/>
                        <a:t>.</a:t>
                      </a:r>
                      <a:r>
                        <a:rPr lang="en-US" sz="1800" b="1" dirty="0" smtClean="0"/>
                        <a:t>80</a:t>
                      </a:r>
                      <a:endParaRPr lang="en-US" sz="1800" b="1" dirty="0"/>
                    </a:p>
                  </a:txBody>
                  <a:tcPr/>
                </a:tc>
                <a:tc>
                  <a:txBody>
                    <a:bodyPr/>
                    <a:lstStyle/>
                    <a:p>
                      <a:pPr algn="ctr"/>
                      <a:r>
                        <a:rPr lang="en-US" b="1" dirty="0" smtClean="0"/>
                        <a:t>.67</a:t>
                      </a:r>
                      <a:endParaRPr lang="en-US" b="1" dirty="0"/>
                    </a:p>
                  </a:txBody>
                  <a:tcPr/>
                </a:tc>
                <a:tc>
                  <a:txBody>
                    <a:bodyPr/>
                    <a:lstStyle/>
                    <a:p>
                      <a:pPr algn="ctr"/>
                      <a:r>
                        <a:rPr lang="en-US" b="1" dirty="0" smtClean="0">
                          <a:solidFill>
                            <a:srgbClr val="FF0000"/>
                          </a:solidFill>
                        </a:rPr>
                        <a:t>-16%</a:t>
                      </a:r>
                      <a:endParaRPr lang="en-US" b="1" dirty="0">
                        <a:solidFill>
                          <a:srgbClr val="FF0000"/>
                        </a:solidFill>
                      </a:endParaRPr>
                    </a:p>
                  </a:txBody>
                  <a:tcPr/>
                </a:tc>
                <a:tc>
                  <a:txBody>
                    <a:bodyPr/>
                    <a:lstStyle/>
                    <a:p>
                      <a:pPr algn="ctr"/>
                      <a:r>
                        <a:rPr lang="en-US" sz="1700" dirty="0" smtClean="0"/>
                        <a:t>44.8</a:t>
                      </a:r>
                      <a:r>
                        <a:rPr lang="en-US" sz="1700" baseline="0" dirty="0" smtClean="0"/>
                        <a:t> </a:t>
                      </a:r>
                      <a:r>
                        <a:rPr lang="en-US" sz="1700" baseline="0" dirty="0" err="1" smtClean="0"/>
                        <a:t>Microsecs</a:t>
                      </a:r>
                      <a:r>
                        <a:rPr lang="en-US" sz="1700" baseline="0" dirty="0" smtClean="0"/>
                        <a:t> per loop</a:t>
                      </a:r>
                      <a:endParaRPr lang="en-US" sz="1700" dirty="0"/>
                    </a:p>
                  </a:txBody>
                  <a:tcPr/>
                </a:tc>
              </a:tr>
            </a:tbl>
          </a:graphicData>
        </a:graphic>
      </p:graphicFrame>
      <p:pic>
        <p:nvPicPr>
          <p:cNvPr id="3" name="Picture 2"/>
          <p:cNvPicPr>
            <a:picLocks noChangeAspect="1"/>
          </p:cNvPicPr>
          <p:nvPr/>
        </p:nvPicPr>
        <p:blipFill rotWithShape="1">
          <a:blip r:embed="rId2"/>
          <a:srcRect l="10123" t="3429" r="8184"/>
          <a:stretch/>
        </p:blipFill>
        <p:spPr>
          <a:xfrm>
            <a:off x="7264400" y="4195954"/>
            <a:ext cx="2484471" cy="2581852"/>
          </a:xfrm>
          <a:prstGeom prst="rect">
            <a:avLst/>
          </a:prstGeom>
        </p:spPr>
      </p:pic>
      <p:sp>
        <p:nvSpPr>
          <p:cNvPr id="9" name="Oval 8"/>
          <p:cNvSpPr/>
          <p:nvPr/>
        </p:nvSpPr>
        <p:spPr>
          <a:xfrm>
            <a:off x="6957449" y="1767154"/>
            <a:ext cx="2812326" cy="24111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9934" t="2954" r="10573"/>
          <a:stretch/>
        </p:blipFill>
        <p:spPr>
          <a:xfrm>
            <a:off x="9769774" y="4706040"/>
            <a:ext cx="2428958" cy="2071766"/>
          </a:xfrm>
          <a:prstGeom prst="rect">
            <a:avLst/>
          </a:prstGeom>
        </p:spPr>
      </p:pic>
    </p:spTree>
    <p:extLst>
      <p:ext uri="{BB962C8B-B14F-4D97-AF65-F5344CB8AC3E}">
        <p14:creationId xmlns:p14="http://schemas.microsoft.com/office/powerpoint/2010/main" val="146327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 </a:t>
            </a:r>
            <a:r>
              <a:rPr lang="en-US" dirty="0" smtClean="0"/>
              <a:t>k-means</a:t>
            </a:r>
            <a:endParaRPr lang="en-US" dirty="0"/>
          </a:p>
        </p:txBody>
      </p:sp>
      <p:sp>
        <p:nvSpPr>
          <p:cNvPr id="6" name="Content Placeholder 5"/>
          <p:cNvSpPr>
            <a:spLocks noGrp="1"/>
          </p:cNvSpPr>
          <p:nvPr>
            <p:ph idx="1"/>
          </p:nvPr>
        </p:nvSpPr>
        <p:spPr>
          <a:xfrm>
            <a:off x="82063" y="1629508"/>
            <a:ext cx="11957536" cy="5228492"/>
          </a:xfrm>
        </p:spPr>
        <p:txBody>
          <a:bodyPr>
            <a:normAutofit/>
          </a:bodyPr>
          <a:lstStyle/>
          <a:p>
            <a:endParaRPr lang="en-US" dirty="0" smtClean="0"/>
          </a:p>
          <a:p>
            <a:endParaRPr lang="en-US" dirty="0"/>
          </a:p>
          <a:p>
            <a:endParaRPr lang="en-US" dirty="0" smtClean="0"/>
          </a:p>
          <a:p>
            <a:endParaRPr lang="en-US" dirty="0"/>
          </a:p>
        </p:txBody>
      </p:sp>
      <p:pic>
        <p:nvPicPr>
          <p:cNvPr id="3" name="Picture 2"/>
          <p:cNvPicPr>
            <a:picLocks noChangeAspect="1"/>
          </p:cNvPicPr>
          <p:nvPr/>
        </p:nvPicPr>
        <p:blipFill>
          <a:blip r:embed="rId2"/>
          <a:stretch>
            <a:fillRect/>
          </a:stretch>
        </p:blipFill>
        <p:spPr>
          <a:xfrm>
            <a:off x="0" y="5316"/>
            <a:ext cx="3806468" cy="6858000"/>
          </a:xfrm>
          <a:prstGeom prst="rect">
            <a:avLst/>
          </a:prstGeom>
        </p:spPr>
      </p:pic>
      <p:sp>
        <p:nvSpPr>
          <p:cNvPr id="10" name="Oval 9"/>
          <p:cNvSpPr/>
          <p:nvPr/>
        </p:nvSpPr>
        <p:spPr>
          <a:xfrm>
            <a:off x="3205536" y="1587182"/>
            <a:ext cx="530594" cy="212622"/>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05536" y="1839075"/>
            <a:ext cx="400692" cy="21575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05536" y="3213242"/>
            <a:ext cx="400692" cy="21575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06202" y="5291192"/>
            <a:ext cx="400692" cy="215758"/>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06202" y="4368559"/>
            <a:ext cx="400692" cy="215758"/>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106202" y="4128092"/>
            <a:ext cx="400692" cy="215758"/>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106202" y="2989701"/>
            <a:ext cx="400692" cy="215758"/>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106202" y="2049539"/>
            <a:ext cx="400692" cy="215758"/>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174714" y="6194034"/>
            <a:ext cx="400692" cy="21575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70233" y="6440185"/>
            <a:ext cx="400692" cy="215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570233" y="6194034"/>
            <a:ext cx="400692" cy="215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570233" y="686802"/>
            <a:ext cx="400692" cy="215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570233" y="2297156"/>
            <a:ext cx="400692" cy="215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70233" y="2543307"/>
            <a:ext cx="400692" cy="215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570233" y="5506950"/>
            <a:ext cx="535969" cy="19331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88530" y="1456651"/>
            <a:ext cx="8303469" cy="5509200"/>
          </a:xfrm>
          <a:prstGeom prst="rect">
            <a:avLst/>
          </a:prstGeom>
          <a:noFill/>
        </p:spPr>
        <p:txBody>
          <a:bodyPr wrap="square" rtlCol="0">
            <a:spAutoFit/>
          </a:bodyPr>
          <a:lstStyle/>
          <a:p>
            <a:pPr marL="285750" indent="-285750">
              <a:buClr>
                <a:schemeClr val="bg2">
                  <a:lumMod val="50000"/>
                </a:schemeClr>
              </a:buClr>
              <a:buFont typeface="Arial" charset="0"/>
              <a:buChar char="•"/>
            </a:pPr>
            <a:r>
              <a:rPr lang="en-US" sz="1600" b="1" dirty="0" smtClean="0"/>
              <a:t>Cluster 0 – A Challenging Start</a:t>
            </a:r>
          </a:p>
          <a:p>
            <a:pPr marL="742950" lvl="1" indent="-285750">
              <a:buClr>
                <a:schemeClr val="bg2">
                  <a:lumMod val="50000"/>
                </a:schemeClr>
              </a:buClr>
              <a:buFont typeface="Arial" charset="0"/>
              <a:buChar char="•"/>
            </a:pPr>
            <a:r>
              <a:rPr lang="en-US" sz="1600" dirty="0" smtClean="0"/>
              <a:t>Low Grade 8 Proficiency Scores</a:t>
            </a:r>
          </a:p>
          <a:p>
            <a:pPr marL="742950" lvl="1" indent="-285750">
              <a:buClr>
                <a:schemeClr val="bg2">
                  <a:lumMod val="50000"/>
                </a:schemeClr>
              </a:buClr>
              <a:buFont typeface="Arial" charset="0"/>
              <a:buChar char="•"/>
            </a:pPr>
            <a:r>
              <a:rPr lang="en-US" sz="1600" dirty="0" smtClean="0"/>
              <a:t>High Hispanic Percentage and ELL rates </a:t>
            </a:r>
          </a:p>
          <a:p>
            <a:pPr marL="742950" lvl="1" indent="-285750">
              <a:buClr>
                <a:schemeClr val="bg2">
                  <a:lumMod val="50000"/>
                </a:schemeClr>
              </a:buClr>
              <a:buFont typeface="Arial" charset="0"/>
              <a:buChar char="•"/>
            </a:pPr>
            <a:r>
              <a:rPr lang="en-US" sz="1600" dirty="0" smtClean="0"/>
              <a:t>High population diversity index, suggesting low diversity</a:t>
            </a:r>
          </a:p>
          <a:p>
            <a:pPr marL="742950" lvl="1" indent="-285750">
              <a:buClr>
                <a:schemeClr val="bg2">
                  <a:lumMod val="50000"/>
                </a:schemeClr>
              </a:buClr>
              <a:buFont typeface="Arial" charset="0"/>
              <a:buChar char="•"/>
            </a:pPr>
            <a:r>
              <a:rPr lang="en-US" sz="1600" dirty="0" smtClean="0"/>
              <a:t>High Poverty percentage</a:t>
            </a:r>
          </a:p>
          <a:p>
            <a:pPr marL="742950" lvl="1" indent="-285750">
              <a:buClr>
                <a:schemeClr val="bg2">
                  <a:lumMod val="50000"/>
                </a:schemeClr>
              </a:buClr>
              <a:buFont typeface="Arial" charset="0"/>
              <a:buChar char="•"/>
            </a:pPr>
            <a:r>
              <a:rPr lang="en-US" sz="1600" dirty="0" smtClean="0"/>
              <a:t>High crime areas</a:t>
            </a:r>
          </a:p>
          <a:p>
            <a:pPr marL="742950" lvl="1" indent="-285750">
              <a:buClr>
                <a:schemeClr val="bg2">
                  <a:lumMod val="50000"/>
                </a:schemeClr>
              </a:buClr>
              <a:buFont typeface="Arial" charset="0"/>
              <a:buChar char="•"/>
            </a:pPr>
            <a:r>
              <a:rPr lang="en-US" sz="1600" dirty="0" smtClean="0"/>
              <a:t>Small schools</a:t>
            </a:r>
          </a:p>
          <a:p>
            <a:pPr marL="285750" indent="-285750">
              <a:buClr>
                <a:schemeClr val="bg2">
                  <a:lumMod val="50000"/>
                </a:schemeClr>
              </a:buClr>
              <a:buFont typeface="Arial" charset="0"/>
              <a:buChar char="•"/>
            </a:pPr>
            <a:r>
              <a:rPr lang="en-US" sz="1600" b="1" dirty="0" smtClean="0"/>
              <a:t>Cluster 1 – Difficulty Staying On Track</a:t>
            </a:r>
          </a:p>
          <a:p>
            <a:pPr marL="742950" lvl="1" indent="-285750">
              <a:buClr>
                <a:schemeClr val="bg2">
                  <a:lumMod val="50000"/>
                </a:schemeClr>
              </a:buClr>
              <a:buFont typeface="Arial" charset="0"/>
              <a:buChar char="•"/>
            </a:pPr>
            <a:r>
              <a:rPr lang="en-US" sz="1600" dirty="0" smtClean="0"/>
              <a:t>Large disability percentage rates</a:t>
            </a:r>
          </a:p>
          <a:p>
            <a:pPr marL="742950" lvl="1" indent="-285750">
              <a:buClr>
                <a:schemeClr val="bg2">
                  <a:lumMod val="50000"/>
                </a:schemeClr>
              </a:buClr>
              <a:buFont typeface="Arial" charset="0"/>
              <a:buChar char="•"/>
            </a:pPr>
            <a:r>
              <a:rPr lang="en-US" sz="1600" dirty="0" smtClean="0"/>
              <a:t>Low attendance and test-taking rates</a:t>
            </a:r>
          </a:p>
          <a:p>
            <a:pPr marL="742950" lvl="1" indent="-285750">
              <a:buClr>
                <a:schemeClr val="bg2">
                  <a:lumMod val="50000"/>
                </a:schemeClr>
              </a:buClr>
              <a:buFont typeface="Arial" charset="0"/>
              <a:buChar char="•"/>
            </a:pPr>
            <a:r>
              <a:rPr lang="en-US" sz="1600" dirty="0" smtClean="0"/>
              <a:t>High drop-out rates and percentage of black students</a:t>
            </a:r>
          </a:p>
          <a:p>
            <a:pPr marL="285750" indent="-285750">
              <a:buClr>
                <a:schemeClr val="bg2">
                  <a:lumMod val="50000"/>
                </a:schemeClr>
              </a:buClr>
              <a:buFont typeface="Arial" charset="0"/>
              <a:buChar char="•"/>
            </a:pPr>
            <a:r>
              <a:rPr lang="en-US" sz="1600" b="1" dirty="0" smtClean="0"/>
              <a:t>Cluster 2 – On the Right Track</a:t>
            </a:r>
          </a:p>
          <a:p>
            <a:pPr marL="742950" lvl="1" indent="-285750">
              <a:buClr>
                <a:schemeClr val="bg2">
                  <a:lumMod val="50000"/>
                </a:schemeClr>
              </a:buClr>
              <a:buFont typeface="Arial" charset="0"/>
              <a:buChar char="•"/>
            </a:pPr>
            <a:r>
              <a:rPr lang="en-US" sz="1600" dirty="0" smtClean="0"/>
              <a:t>Despite poverty figure, schools appear to be in wealthy neighborhoods</a:t>
            </a:r>
          </a:p>
          <a:p>
            <a:pPr marL="742950" lvl="1" indent="-285750">
              <a:buClr>
                <a:schemeClr val="bg2">
                  <a:lumMod val="50000"/>
                </a:schemeClr>
              </a:buClr>
              <a:buFont typeface="Arial" charset="0"/>
              <a:buChar char="•"/>
            </a:pPr>
            <a:r>
              <a:rPr lang="en-US" sz="1600" dirty="0" smtClean="0"/>
              <a:t>Slightly above average testing scores</a:t>
            </a:r>
          </a:p>
          <a:p>
            <a:pPr marL="742950" lvl="1" indent="-285750">
              <a:buClr>
                <a:schemeClr val="bg2">
                  <a:lumMod val="50000"/>
                </a:schemeClr>
              </a:buClr>
              <a:buFont typeface="Arial" charset="0"/>
              <a:buChar char="•"/>
            </a:pPr>
            <a:r>
              <a:rPr lang="en-US" sz="1600" dirty="0" smtClean="0"/>
              <a:t>Slightly above </a:t>
            </a:r>
            <a:r>
              <a:rPr lang="en-US" sz="1600" dirty="0" err="1" smtClean="0"/>
              <a:t>avg</a:t>
            </a:r>
            <a:r>
              <a:rPr lang="en-US" sz="1600" dirty="0" smtClean="0"/>
              <a:t> diversity index, suggesting slightly low diversity</a:t>
            </a:r>
          </a:p>
          <a:p>
            <a:pPr marL="742950" lvl="1" indent="-285750">
              <a:buClr>
                <a:schemeClr val="bg2">
                  <a:lumMod val="50000"/>
                </a:schemeClr>
              </a:buClr>
              <a:buFont typeface="Arial" charset="0"/>
              <a:buChar char="•"/>
            </a:pPr>
            <a:r>
              <a:rPr lang="en-US" sz="1600" dirty="0" smtClean="0"/>
              <a:t>Presents similarly like cluster1 for race/ethnicity but with slightly smaller numbers, but has better testing, attendance, and dropouts</a:t>
            </a:r>
          </a:p>
          <a:p>
            <a:pPr marL="285750" indent="-285750">
              <a:buClr>
                <a:schemeClr val="bg2">
                  <a:lumMod val="50000"/>
                </a:schemeClr>
              </a:buClr>
              <a:buFont typeface="Arial" charset="0"/>
              <a:buChar char="•"/>
            </a:pPr>
            <a:r>
              <a:rPr lang="en-US" sz="1600" b="1" dirty="0" smtClean="0"/>
              <a:t>Cluster 3 – Large and High-Achieving </a:t>
            </a:r>
          </a:p>
          <a:p>
            <a:pPr marL="742950" lvl="1" indent="-285750">
              <a:buClr>
                <a:schemeClr val="bg2">
                  <a:lumMod val="50000"/>
                </a:schemeClr>
              </a:buClr>
              <a:buFont typeface="Arial" charset="0"/>
              <a:buChar char="•"/>
            </a:pPr>
            <a:r>
              <a:rPr lang="en-US" sz="1600" dirty="0" smtClean="0"/>
              <a:t>Large Asian population (Mean of entire dataset: 9%), so overrepresentation in this cluster </a:t>
            </a:r>
            <a:r>
              <a:rPr lang="en-US" sz="1600" dirty="0" smtClean="0">
                <a:sym typeface="Wingdings"/>
              </a:rPr>
              <a:t> same with white percent</a:t>
            </a:r>
          </a:p>
          <a:p>
            <a:pPr marL="742950" lvl="1" indent="-285750">
              <a:buClr>
                <a:schemeClr val="bg2">
                  <a:lumMod val="50000"/>
                </a:schemeClr>
              </a:buClr>
              <a:buFont typeface="Arial" charset="0"/>
              <a:buChar char="•"/>
            </a:pPr>
            <a:r>
              <a:rPr lang="en-US" sz="1600" dirty="0" smtClean="0">
                <a:sym typeface="Wingdings"/>
              </a:rPr>
              <a:t>Low population diversity index, suggesting high diversity</a:t>
            </a:r>
          </a:p>
          <a:p>
            <a:pPr marL="742950" lvl="1" indent="-285750">
              <a:buClr>
                <a:schemeClr val="bg2">
                  <a:lumMod val="50000"/>
                </a:schemeClr>
              </a:buClr>
              <a:buFont typeface="Arial" charset="0"/>
              <a:buChar char="•"/>
            </a:pPr>
            <a:r>
              <a:rPr lang="en-US" sz="1600" dirty="0" smtClean="0">
                <a:sym typeface="Wingdings"/>
              </a:rPr>
              <a:t>High Grade 8 Proficiency scores</a:t>
            </a:r>
          </a:p>
        </p:txBody>
      </p:sp>
      <p:sp>
        <p:nvSpPr>
          <p:cNvPr id="27" name="Oval 26"/>
          <p:cNvSpPr/>
          <p:nvPr/>
        </p:nvSpPr>
        <p:spPr>
          <a:xfrm>
            <a:off x="3175429" y="2072467"/>
            <a:ext cx="400692" cy="21575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106202" y="923364"/>
            <a:ext cx="488142" cy="203542"/>
          </a:xfrm>
          <a:prstGeom prst="ellipse">
            <a:avLst/>
          </a:prstGeom>
          <a:noFill/>
          <a:ln w="38100">
            <a:solidFill>
              <a:srgbClr val="FF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570233" y="1557237"/>
            <a:ext cx="535969" cy="29661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644531" y="6194635"/>
            <a:ext cx="400692" cy="215758"/>
          </a:xfrm>
          <a:prstGeom prst="ellipse">
            <a:avLst/>
          </a:prstGeom>
          <a:noFill/>
          <a:ln w="38100">
            <a:solidFill>
              <a:srgbClr val="F57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644530" y="704491"/>
            <a:ext cx="530183" cy="182372"/>
          </a:xfrm>
          <a:prstGeom prst="ellipse">
            <a:avLst/>
          </a:prstGeom>
          <a:noFill/>
          <a:ln w="38100">
            <a:solidFill>
              <a:srgbClr val="F57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644530" y="917256"/>
            <a:ext cx="530183" cy="209650"/>
          </a:xfrm>
          <a:prstGeom prst="ellipse">
            <a:avLst/>
          </a:prstGeom>
          <a:noFill/>
          <a:ln w="38100">
            <a:solidFill>
              <a:srgbClr val="F57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27114" y="6346434"/>
            <a:ext cx="400692" cy="21575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154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CHALLENGES/SUCCESSES</a:t>
            </a:r>
            <a:endParaRPr lang="en-US" dirty="0"/>
          </a:p>
        </p:txBody>
      </p:sp>
      <p:sp>
        <p:nvSpPr>
          <p:cNvPr id="3" name="Content Placeholder 2"/>
          <p:cNvSpPr>
            <a:spLocks noGrp="1"/>
          </p:cNvSpPr>
          <p:nvPr>
            <p:ph idx="1"/>
          </p:nvPr>
        </p:nvSpPr>
        <p:spPr/>
        <p:txBody>
          <a:bodyPr/>
          <a:lstStyle/>
          <a:p>
            <a:r>
              <a:rPr lang="en-US" dirty="0" smtClean="0"/>
              <a:t>CHALLENGES:</a:t>
            </a:r>
          </a:p>
          <a:p>
            <a:pPr lvl="1"/>
            <a:r>
              <a:rPr lang="en-US" dirty="0" smtClean="0"/>
              <a:t>Putting together different </a:t>
            </a:r>
            <a:r>
              <a:rPr lang="en-US" dirty="0" smtClean="0"/>
              <a:t>so many different datasets</a:t>
            </a:r>
          </a:p>
          <a:p>
            <a:pPr lvl="1"/>
            <a:r>
              <a:rPr lang="en-US" dirty="0" smtClean="0"/>
              <a:t>Realized late in the process that I had forward-looking features that previously were artificially boosting my score</a:t>
            </a:r>
          </a:p>
          <a:p>
            <a:pPr lvl="2"/>
            <a:r>
              <a:rPr lang="en-US" dirty="0"/>
              <a:t>R</a:t>
            </a:r>
            <a:r>
              <a:rPr lang="en-US" dirty="0" smtClean="0"/>
              <a:t>emoving them significantly decreased model performance</a:t>
            </a:r>
          </a:p>
          <a:p>
            <a:pPr lvl="2"/>
            <a:r>
              <a:rPr lang="en-US" dirty="0" smtClean="0"/>
              <a:t>Wasted time running models I couldn’t use</a:t>
            </a:r>
          </a:p>
          <a:p>
            <a:pPr lvl="1"/>
            <a:r>
              <a:rPr lang="en-US" dirty="0" smtClean="0"/>
              <a:t>Datasets I tested with geographic dummy </a:t>
            </a:r>
            <a:r>
              <a:rPr lang="en-US" dirty="0" err="1" smtClean="0"/>
              <a:t>categoricals</a:t>
            </a:r>
            <a:r>
              <a:rPr lang="en-US" dirty="0" smtClean="0"/>
              <a:t> had so many features that Logistic </a:t>
            </a:r>
            <a:r>
              <a:rPr lang="en-US" dirty="0" smtClean="0"/>
              <a:t>Regression </a:t>
            </a:r>
            <a:r>
              <a:rPr lang="en-US" dirty="0" smtClean="0"/>
              <a:t>wouldn’t run</a:t>
            </a:r>
            <a:endParaRPr lang="en-US" dirty="0" smtClean="0"/>
          </a:p>
          <a:p>
            <a:pPr lvl="1"/>
            <a:endParaRPr lang="en-US" dirty="0"/>
          </a:p>
          <a:p>
            <a:r>
              <a:rPr lang="en-US" dirty="0" smtClean="0"/>
              <a:t>SUCCESSES:</a:t>
            </a:r>
          </a:p>
          <a:p>
            <a:pPr lvl="1"/>
            <a:r>
              <a:rPr lang="en-US" dirty="0" smtClean="0"/>
              <a:t>Interesting exploration and important features for insights</a:t>
            </a:r>
            <a:endParaRPr lang="en-US" dirty="0" smtClean="0"/>
          </a:p>
          <a:p>
            <a:pPr lvl="1"/>
            <a:r>
              <a:rPr lang="en-US" dirty="0" smtClean="0"/>
              <a:t>Some models beat benchmarks</a:t>
            </a:r>
            <a:endParaRPr lang="en-US" dirty="0" smtClean="0"/>
          </a:p>
          <a:p>
            <a:pPr lvl="1"/>
            <a:endParaRPr lang="en-US" dirty="0"/>
          </a:p>
        </p:txBody>
      </p:sp>
    </p:spTree>
    <p:extLst>
      <p:ext uri="{BB962C8B-B14F-4D97-AF65-F5344CB8AC3E}">
        <p14:creationId xmlns:p14="http://schemas.microsoft.com/office/powerpoint/2010/main" val="1265064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INSIGHTS:</a:t>
            </a:r>
          </a:p>
          <a:p>
            <a:pPr lvl="1"/>
            <a:r>
              <a:rPr lang="en-US" dirty="0" smtClean="0"/>
              <a:t>While students who belong </a:t>
            </a:r>
            <a:r>
              <a:rPr lang="en-US" dirty="0" smtClean="0"/>
              <a:t>to historically marginalized groups also appear less frequently in </a:t>
            </a:r>
            <a:r>
              <a:rPr lang="en-US" dirty="0" smtClean="0"/>
              <a:t>schools with high college readiness rates, their presence alone is not an accurate predictor of whether a school has a high or low rate of college readiness.</a:t>
            </a:r>
          </a:p>
          <a:p>
            <a:pPr lvl="1"/>
            <a:r>
              <a:rPr lang="en-US" dirty="0" smtClean="0"/>
              <a:t>Although schools with high college-readiness rates appear to have higher amounts of diversity (or dispersion) than schools with low rates of college readiness, this feature did not score highly on RF’s Feature Importance nor as a coefficient for LR.</a:t>
            </a:r>
          </a:p>
          <a:p>
            <a:pPr lvl="1"/>
            <a:r>
              <a:rPr lang="en-US" dirty="0" smtClean="0"/>
              <a:t>Grade </a:t>
            </a:r>
            <a:r>
              <a:rPr lang="en-US" dirty="0" smtClean="0"/>
              <a:t>8 Proficiency </a:t>
            </a:r>
            <a:r>
              <a:rPr lang="en-US" dirty="0" smtClean="0"/>
              <a:t>seems to be one of strongest predictive factors for college readiness</a:t>
            </a:r>
            <a:endParaRPr lang="en-US" dirty="0" smtClean="0"/>
          </a:p>
          <a:p>
            <a:r>
              <a:rPr lang="en-US" dirty="0" smtClean="0"/>
              <a:t>FUTURE STEPS:</a:t>
            </a:r>
          </a:p>
          <a:p>
            <a:pPr lvl="1"/>
            <a:r>
              <a:rPr lang="en-US" dirty="0"/>
              <a:t>Clustering with geographic data</a:t>
            </a:r>
          </a:p>
          <a:p>
            <a:pPr lvl="2"/>
            <a:r>
              <a:rPr lang="en-US" dirty="0"/>
              <a:t>More exploration</a:t>
            </a:r>
          </a:p>
          <a:p>
            <a:pPr lvl="1"/>
            <a:r>
              <a:rPr lang="en-US" dirty="0" smtClean="0"/>
              <a:t>Complete </a:t>
            </a:r>
            <a:r>
              <a:rPr lang="en-US" dirty="0" smtClean="0"/>
              <a:t>similar work but </a:t>
            </a:r>
            <a:r>
              <a:rPr lang="en-US" dirty="0" smtClean="0"/>
              <a:t>on </a:t>
            </a:r>
            <a:r>
              <a:rPr lang="en-US" dirty="0" smtClean="0"/>
              <a:t>middle/elementary </a:t>
            </a:r>
            <a:r>
              <a:rPr lang="en-US" dirty="0" smtClean="0"/>
              <a:t>schools</a:t>
            </a:r>
          </a:p>
          <a:p>
            <a:pPr lvl="2"/>
            <a:r>
              <a:rPr lang="en-US" dirty="0" smtClean="0"/>
              <a:t>What contributes to those Grade 8 Proficiency scores?</a:t>
            </a:r>
            <a:endParaRPr lang="en-US" dirty="0" smtClean="0"/>
          </a:p>
          <a:p>
            <a:pPr lvl="1"/>
            <a:r>
              <a:rPr lang="en-US" dirty="0" smtClean="0"/>
              <a:t>Compare data over several years </a:t>
            </a:r>
            <a:r>
              <a:rPr lang="en-US" dirty="0" smtClean="0"/>
              <a:t>as more </a:t>
            </a:r>
            <a:r>
              <a:rPr lang="en-US" dirty="0" smtClean="0"/>
              <a:t>is released</a:t>
            </a:r>
          </a:p>
        </p:txBody>
      </p:sp>
      <p:pic>
        <p:nvPicPr>
          <p:cNvPr id="6" name="Picture 5"/>
          <p:cNvPicPr>
            <a:picLocks noChangeAspect="1"/>
          </p:cNvPicPr>
          <p:nvPr/>
        </p:nvPicPr>
        <p:blipFill>
          <a:blip r:embed="rId2"/>
          <a:stretch>
            <a:fillRect/>
          </a:stretch>
        </p:blipFill>
        <p:spPr>
          <a:xfrm>
            <a:off x="5917914" y="3757556"/>
            <a:ext cx="6243263" cy="3100444"/>
          </a:xfrm>
          <a:prstGeom prst="rect">
            <a:avLst/>
          </a:prstGeom>
        </p:spPr>
      </p:pic>
    </p:spTree>
    <p:extLst>
      <p:ext uri="{BB962C8B-B14F-4D97-AF65-F5344CB8AC3E}">
        <p14:creationId xmlns:p14="http://schemas.microsoft.com/office/powerpoint/2010/main" val="48692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p:txBody>
          <a:bodyPr/>
          <a:lstStyle/>
          <a:p>
            <a:r>
              <a:rPr lang="en-US" dirty="0" smtClean="0"/>
              <a:t>Although graduation </a:t>
            </a:r>
            <a:r>
              <a:rPr lang="en-US" dirty="0"/>
              <a:t>rates in NYC public schools have risen over the years, the rate of students prepared for college has remained </a:t>
            </a:r>
            <a:r>
              <a:rPr lang="en-US" dirty="0" smtClean="0"/>
              <a:t>low (73% vs 29% on average, from my data)</a:t>
            </a:r>
          </a:p>
          <a:p>
            <a:r>
              <a:rPr lang="en-US" dirty="0" smtClean="0"/>
              <a:t>Thus</a:t>
            </a:r>
            <a:r>
              <a:rPr lang="en-US" dirty="0"/>
              <a:t>, NYC public schools are graduating many students each year who are not considered </a:t>
            </a:r>
            <a:r>
              <a:rPr lang="en-US" dirty="0" smtClean="0"/>
              <a:t>college-ready</a:t>
            </a:r>
          </a:p>
          <a:p>
            <a:r>
              <a:rPr lang="en-US" b="1" dirty="0" smtClean="0"/>
              <a:t>QUESTION</a:t>
            </a:r>
            <a:r>
              <a:rPr lang="en-US" dirty="0" smtClean="0"/>
              <a:t>: Can we predict which schools are graduating college-ready students at a rate above NYC’s average graduation rate </a:t>
            </a:r>
            <a:r>
              <a:rPr lang="en-US" i="1" dirty="0" smtClean="0"/>
              <a:t>(within one standard deviation)? </a:t>
            </a:r>
            <a:r>
              <a:rPr lang="en-US" dirty="0" smtClean="0">
                <a:solidFill>
                  <a:schemeClr val="bg1">
                    <a:lumMod val="50000"/>
                  </a:schemeClr>
                </a:solidFill>
                <a:sym typeface="Wingdings"/>
              </a:rPr>
              <a:t> High-performing schools</a:t>
            </a:r>
            <a:endParaRPr lang="en-US" dirty="0">
              <a:solidFill>
                <a:schemeClr val="bg1">
                  <a:lumMod val="50000"/>
                </a:schemeClr>
              </a:solidFill>
            </a:endParaRPr>
          </a:p>
        </p:txBody>
      </p:sp>
      <p:grpSp>
        <p:nvGrpSpPr>
          <p:cNvPr id="7" name="Group 6"/>
          <p:cNvGrpSpPr/>
          <p:nvPr/>
        </p:nvGrpSpPr>
        <p:grpSpPr>
          <a:xfrm>
            <a:off x="328246" y="3573976"/>
            <a:ext cx="5170744" cy="2469011"/>
            <a:chOff x="724986" y="3978681"/>
            <a:chExt cx="4701821" cy="2122692"/>
          </a:xfrm>
        </p:grpSpPr>
        <p:pic>
          <p:nvPicPr>
            <p:cNvPr id="5" name="Picture 4"/>
            <p:cNvPicPr>
              <a:picLocks noChangeAspect="1"/>
            </p:cNvPicPr>
            <p:nvPr/>
          </p:nvPicPr>
          <p:blipFill rotWithShape="1">
            <a:blip r:embed="rId2"/>
            <a:srcRect t="51322"/>
            <a:stretch/>
          </p:blipFill>
          <p:spPr>
            <a:xfrm>
              <a:off x="724986" y="4689230"/>
              <a:ext cx="4701821" cy="1412143"/>
            </a:xfrm>
            <a:prstGeom prst="rect">
              <a:avLst/>
            </a:prstGeom>
          </p:spPr>
        </p:pic>
        <p:pic>
          <p:nvPicPr>
            <p:cNvPr id="6" name="Picture 5"/>
            <p:cNvPicPr>
              <a:picLocks noChangeAspect="1"/>
            </p:cNvPicPr>
            <p:nvPr/>
          </p:nvPicPr>
          <p:blipFill>
            <a:blip r:embed="rId3"/>
            <a:stretch>
              <a:fillRect/>
            </a:stretch>
          </p:blipFill>
          <p:spPr>
            <a:xfrm>
              <a:off x="724986" y="3978681"/>
              <a:ext cx="4701821" cy="710549"/>
            </a:xfrm>
            <a:prstGeom prst="rect">
              <a:avLst/>
            </a:prstGeom>
          </p:spPr>
        </p:pic>
      </p:grpSp>
      <p:pic>
        <p:nvPicPr>
          <p:cNvPr id="8" name="Picture 7"/>
          <p:cNvPicPr>
            <a:picLocks noChangeAspect="1"/>
          </p:cNvPicPr>
          <p:nvPr/>
        </p:nvPicPr>
        <p:blipFill>
          <a:blip r:embed="rId4"/>
          <a:stretch>
            <a:fillRect/>
          </a:stretch>
        </p:blipFill>
        <p:spPr>
          <a:xfrm>
            <a:off x="5864856" y="3573976"/>
            <a:ext cx="5956002" cy="1769537"/>
          </a:xfrm>
          <a:prstGeom prst="rect">
            <a:avLst/>
          </a:prstGeom>
        </p:spPr>
      </p:pic>
      <p:pic>
        <p:nvPicPr>
          <p:cNvPr id="9" name="Picture 8"/>
          <p:cNvPicPr>
            <a:picLocks noChangeAspect="1"/>
          </p:cNvPicPr>
          <p:nvPr/>
        </p:nvPicPr>
        <p:blipFill>
          <a:blip r:embed="rId5"/>
          <a:stretch>
            <a:fillRect/>
          </a:stretch>
        </p:blipFill>
        <p:spPr>
          <a:xfrm>
            <a:off x="7718838" y="5052462"/>
            <a:ext cx="3526859" cy="1602661"/>
          </a:xfrm>
          <a:prstGeom prst="rect">
            <a:avLst/>
          </a:prstGeom>
        </p:spPr>
      </p:pic>
    </p:spTree>
    <p:extLst>
      <p:ext uri="{BB962C8B-B14F-4D97-AF65-F5344CB8AC3E}">
        <p14:creationId xmlns:p14="http://schemas.microsoft.com/office/powerpoint/2010/main" val="163705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Background Info ON THE DATA</a:t>
            </a:r>
            <a:endParaRPr lang="en-US" dirty="0"/>
          </a:p>
        </p:txBody>
      </p:sp>
      <p:sp>
        <p:nvSpPr>
          <p:cNvPr id="3" name="Content Placeholder 2"/>
          <p:cNvSpPr>
            <a:spLocks noGrp="1"/>
          </p:cNvSpPr>
          <p:nvPr>
            <p:ph idx="1"/>
          </p:nvPr>
        </p:nvSpPr>
        <p:spPr>
          <a:xfrm>
            <a:off x="457199" y="1629508"/>
            <a:ext cx="11481371" cy="4588412"/>
          </a:xfrm>
        </p:spPr>
        <p:txBody>
          <a:bodyPr/>
          <a:lstStyle/>
          <a:p>
            <a:r>
              <a:rPr lang="en-US" dirty="0" smtClean="0"/>
              <a:t>Data gathered from NYC </a:t>
            </a:r>
            <a:r>
              <a:rPr lang="en-US" dirty="0"/>
              <a:t>Open Data website and the NYC Department of Education </a:t>
            </a:r>
            <a:r>
              <a:rPr lang="en-US" dirty="0" smtClean="0"/>
              <a:t>website over past two school years </a:t>
            </a:r>
          </a:p>
          <a:p>
            <a:pPr lvl="1"/>
            <a:r>
              <a:rPr lang="en-US" dirty="0" smtClean="0"/>
              <a:t>Ever since de </a:t>
            </a:r>
            <a:r>
              <a:rPr lang="en-US" dirty="0" err="1" smtClean="0"/>
              <a:t>Blasio</a:t>
            </a:r>
            <a:r>
              <a:rPr lang="en-US" dirty="0" smtClean="0"/>
              <a:t> administration changed school evaluation methods</a:t>
            </a:r>
          </a:p>
          <a:p>
            <a:r>
              <a:rPr lang="en-US" dirty="0" smtClean="0"/>
              <a:t>Data summarizes schools – NOT info on individual students</a:t>
            </a:r>
          </a:p>
          <a:p>
            <a:r>
              <a:rPr lang="en-US" dirty="0" smtClean="0"/>
              <a:t>College Readiness Index (CRI)</a:t>
            </a:r>
          </a:p>
          <a:p>
            <a:pPr lvl="1"/>
            <a:r>
              <a:rPr lang="en-US" dirty="0"/>
              <a:t>Percentage of students who meet CUNY's standards of readiness in </a:t>
            </a:r>
            <a:r>
              <a:rPr lang="en-US" dirty="0" smtClean="0"/>
              <a:t>math and English based on test scores (Regents, SATs, APs)</a:t>
            </a:r>
          </a:p>
          <a:p>
            <a:pPr lvl="1"/>
            <a:r>
              <a:rPr lang="en-US" dirty="0" smtClean="0"/>
              <a:t>Derived </a:t>
            </a:r>
            <a:r>
              <a:rPr lang="en-US" dirty="0" smtClean="0"/>
              <a:t>cut-off </a:t>
            </a:r>
            <a:r>
              <a:rPr lang="en-US" dirty="0" smtClean="0"/>
              <a:t>scores </a:t>
            </a:r>
            <a:r>
              <a:rPr lang="en-US" smtClean="0"/>
              <a:t>based on students </a:t>
            </a:r>
            <a:r>
              <a:rPr lang="en-US" dirty="0" smtClean="0"/>
              <a:t>needing to enroll </a:t>
            </a:r>
            <a:r>
              <a:rPr lang="en-US" dirty="0" smtClean="0"/>
              <a:t>in remedial classes in </a:t>
            </a:r>
            <a:r>
              <a:rPr lang="en-US" dirty="0" smtClean="0"/>
              <a:t>CUNY </a:t>
            </a:r>
            <a:r>
              <a:rPr lang="en-US" smtClean="0"/>
              <a:t>community colleges (found boundary)</a:t>
            </a:r>
            <a:endParaRPr lang="en-US" dirty="0" smtClean="0"/>
          </a:p>
          <a:p>
            <a:pPr lvl="2"/>
            <a:r>
              <a:rPr lang="en-US" dirty="0" smtClean="0"/>
              <a:t>75</a:t>
            </a:r>
            <a:r>
              <a:rPr lang="en-US" dirty="0" smtClean="0"/>
              <a:t>% </a:t>
            </a:r>
            <a:r>
              <a:rPr lang="en-US" dirty="0"/>
              <a:t>of enrollees in </a:t>
            </a:r>
            <a:r>
              <a:rPr lang="en-US" dirty="0" smtClean="0"/>
              <a:t>2011</a:t>
            </a:r>
            <a:r>
              <a:rPr lang="en-US" baseline="30000" dirty="0" smtClean="0">
                <a:solidFill>
                  <a:schemeClr val="bg1">
                    <a:lumMod val="50000"/>
                  </a:schemeClr>
                </a:solidFill>
              </a:rPr>
              <a:t>1</a:t>
            </a:r>
            <a:endParaRPr lang="en-US" baseline="30000" dirty="0" smtClean="0">
              <a:solidFill>
                <a:schemeClr val="bg1">
                  <a:lumMod val="50000"/>
                </a:schemeClr>
              </a:solidFill>
            </a:endParaRPr>
          </a:p>
          <a:p>
            <a:pPr lvl="1"/>
            <a:r>
              <a:rPr lang="en-US" dirty="0" smtClean="0"/>
              <a:t>NYC public schools are some of the most racially and socioeconomically segregated schools in the </a:t>
            </a:r>
            <a:r>
              <a:rPr lang="en-US" dirty="0" smtClean="0"/>
              <a:t>nation</a:t>
            </a:r>
            <a:r>
              <a:rPr lang="en-US" baseline="30000" dirty="0" smtClean="0">
                <a:solidFill>
                  <a:schemeClr val="bg1">
                    <a:lumMod val="50000"/>
                  </a:schemeClr>
                </a:solidFill>
              </a:rPr>
              <a:t>2</a:t>
            </a:r>
            <a:endParaRPr lang="en-US" baseline="30000" dirty="0">
              <a:solidFill>
                <a:schemeClr val="bg1">
                  <a:lumMod val="50000"/>
                </a:schemeClr>
              </a:solidFill>
            </a:endParaRPr>
          </a:p>
        </p:txBody>
      </p:sp>
      <p:sp>
        <p:nvSpPr>
          <p:cNvPr id="4" name="TextBox 3"/>
          <p:cNvSpPr txBox="1"/>
          <p:nvPr/>
        </p:nvSpPr>
        <p:spPr>
          <a:xfrm>
            <a:off x="865795" y="6147080"/>
            <a:ext cx="10366625" cy="430887"/>
          </a:xfrm>
          <a:prstGeom prst="rect">
            <a:avLst/>
          </a:prstGeom>
          <a:noFill/>
        </p:spPr>
        <p:txBody>
          <a:bodyPr wrap="square" rtlCol="0">
            <a:spAutoFit/>
          </a:bodyPr>
          <a:lstStyle/>
          <a:p>
            <a:r>
              <a:rPr lang="en-US" sz="1100" baseline="30000" dirty="0" smtClean="0">
                <a:solidFill>
                  <a:schemeClr val="bg1">
                    <a:lumMod val="50000"/>
                  </a:schemeClr>
                </a:solidFill>
              </a:rPr>
              <a:t>1 </a:t>
            </a:r>
            <a:r>
              <a:rPr lang="en-US" sz="1100" dirty="0" smtClean="0">
                <a:solidFill>
                  <a:schemeClr val="bg1">
                    <a:lumMod val="50000"/>
                  </a:schemeClr>
                </a:solidFill>
              </a:rPr>
              <a:t>FODERARO</a:t>
            </a:r>
            <a:r>
              <a:rPr lang="en-US" sz="1100" dirty="0">
                <a:solidFill>
                  <a:schemeClr val="bg1">
                    <a:lumMod val="50000"/>
                  </a:schemeClr>
                </a:solidFill>
              </a:rPr>
              <a:t>, Lisa W. "CUNY Adjusts Amid Tide of Remedial Students." The New York Times, 3 Mar. 2011</a:t>
            </a:r>
            <a:r>
              <a:rPr lang="en-US" sz="1100" dirty="0" smtClean="0">
                <a:solidFill>
                  <a:schemeClr val="bg1">
                    <a:lumMod val="50000"/>
                  </a:schemeClr>
                </a:solidFill>
              </a:rPr>
              <a:t>.</a:t>
            </a:r>
          </a:p>
          <a:p>
            <a:r>
              <a:rPr lang="en-US" sz="1100" baseline="30000" dirty="0" smtClean="0">
                <a:solidFill>
                  <a:schemeClr val="bg1">
                    <a:lumMod val="50000"/>
                  </a:schemeClr>
                </a:solidFill>
              </a:rPr>
              <a:t>2 </a:t>
            </a:r>
            <a:r>
              <a:rPr lang="en-US" sz="1100" dirty="0" smtClean="0">
                <a:solidFill>
                  <a:schemeClr val="bg1">
                    <a:lumMod val="50000"/>
                  </a:schemeClr>
                </a:solidFill>
              </a:rPr>
              <a:t>Wong</a:t>
            </a:r>
            <a:r>
              <a:rPr lang="en-US" sz="1100" dirty="0">
                <a:solidFill>
                  <a:schemeClr val="bg1">
                    <a:lumMod val="50000"/>
                  </a:schemeClr>
                </a:solidFill>
              </a:rPr>
              <a:t>, Alia. "How to Solve the Diversity Problem at NYC's Public Schools." The Atlantic, 5 Mar. 2015.</a:t>
            </a:r>
            <a:endParaRPr lang="en-US" sz="1100" dirty="0">
              <a:solidFill>
                <a:schemeClr val="bg1">
                  <a:lumMod val="50000"/>
                </a:schemeClr>
              </a:solidFill>
            </a:endParaRPr>
          </a:p>
        </p:txBody>
      </p:sp>
    </p:spTree>
    <p:extLst>
      <p:ext uri="{BB962C8B-B14F-4D97-AF65-F5344CB8AC3E}">
        <p14:creationId xmlns:p14="http://schemas.microsoft.com/office/powerpoint/2010/main" val="1766933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smtClean="0"/>
              <a:t>Schools </a:t>
            </a:r>
            <a:r>
              <a:rPr lang="en-US" dirty="0"/>
              <a:t>with large populations of historically privileged </a:t>
            </a:r>
            <a:r>
              <a:rPr lang="en-US" dirty="0" smtClean="0"/>
              <a:t>groups will graduate students who are college-ready at a higher rate than schools </a:t>
            </a:r>
            <a:r>
              <a:rPr lang="en-US" dirty="0" smtClean="0"/>
              <a:t>with </a:t>
            </a:r>
            <a:r>
              <a:rPr lang="en-US" dirty="0"/>
              <a:t>large amounts of populations that </a:t>
            </a:r>
            <a:r>
              <a:rPr lang="en-US" dirty="0" smtClean="0"/>
              <a:t>have been historically </a:t>
            </a:r>
            <a:r>
              <a:rPr lang="en-US" dirty="0" smtClean="0"/>
              <a:t>marginalized or have experienced structural inequalities.</a:t>
            </a:r>
            <a:endParaRPr lang="en-US" dirty="0" smtClean="0"/>
          </a:p>
        </p:txBody>
      </p:sp>
      <p:pic>
        <p:nvPicPr>
          <p:cNvPr id="10" name="Picture 9"/>
          <p:cNvPicPr>
            <a:picLocks noChangeAspect="1"/>
          </p:cNvPicPr>
          <p:nvPr/>
        </p:nvPicPr>
        <p:blipFill rotWithShape="1">
          <a:blip r:embed="rId2"/>
          <a:srcRect t="34517" b="10211"/>
          <a:stretch/>
        </p:blipFill>
        <p:spPr>
          <a:xfrm>
            <a:off x="2445264" y="4212140"/>
            <a:ext cx="6527724" cy="1781908"/>
          </a:xfrm>
          <a:prstGeom prst="rect">
            <a:avLst/>
          </a:prstGeom>
        </p:spPr>
      </p:pic>
    </p:spTree>
    <p:extLst>
      <p:ext uri="{BB962C8B-B14F-4D97-AF65-F5344CB8AC3E}">
        <p14:creationId xmlns:p14="http://schemas.microsoft.com/office/powerpoint/2010/main" val="1384792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at the Data</a:t>
            </a:r>
            <a:endParaRPr lang="en-US" dirty="0"/>
          </a:p>
        </p:txBody>
      </p:sp>
      <p:sp>
        <p:nvSpPr>
          <p:cNvPr id="3" name="Content Placeholder 2"/>
          <p:cNvSpPr>
            <a:spLocks noGrp="1"/>
          </p:cNvSpPr>
          <p:nvPr>
            <p:ph idx="1"/>
          </p:nvPr>
        </p:nvSpPr>
        <p:spPr/>
        <p:txBody>
          <a:bodyPr/>
          <a:lstStyle/>
          <a:p>
            <a:r>
              <a:rPr lang="en-US" dirty="0" smtClean="0"/>
              <a:t>Mostly measurable characteristics of NYC </a:t>
            </a:r>
            <a:r>
              <a:rPr lang="en-US" dirty="0"/>
              <a:t>public </a:t>
            </a:r>
            <a:r>
              <a:rPr lang="en-US" dirty="0" smtClean="0"/>
              <a:t>high schools (performance, demographics, location, etc.):</a:t>
            </a:r>
          </a:p>
          <a:p>
            <a:pPr lvl="1"/>
            <a:r>
              <a:rPr lang="en-US" dirty="0" smtClean="0"/>
              <a:t>2013_2014_HS_SQR_Results_2015_03_02.xlsx</a:t>
            </a:r>
          </a:p>
          <a:p>
            <a:pPr lvl="1"/>
            <a:r>
              <a:rPr lang="en-US" dirty="0" smtClean="0"/>
              <a:t>2014_2015_HS_SQR_Results_2016_01_07.xlsx</a:t>
            </a:r>
          </a:p>
          <a:p>
            <a:pPr lvl="1"/>
            <a:r>
              <a:rPr lang="en-US" dirty="0" smtClean="0"/>
              <a:t>DemographicSnapshot201011to201415Public_FINAL-2.xlsx</a:t>
            </a:r>
          </a:p>
          <a:p>
            <a:pPr lvl="1"/>
            <a:r>
              <a:rPr lang="en-US" dirty="0" smtClean="0"/>
              <a:t>2015 </a:t>
            </a:r>
            <a:r>
              <a:rPr lang="en-US" dirty="0"/>
              <a:t>Graduation_Rates_Public_School-2.xlsx- </a:t>
            </a:r>
            <a:r>
              <a:rPr lang="en-US" dirty="0" smtClean="0"/>
              <a:t>DOE_High_School_Directory_2013-2014.csv</a:t>
            </a:r>
          </a:p>
          <a:p>
            <a:pPr lvl="1"/>
            <a:r>
              <a:rPr lang="en-US" dirty="0" smtClean="0"/>
              <a:t>DOE_High_School_Directory_2014-2015.csv- </a:t>
            </a:r>
            <a:r>
              <a:rPr lang="en-US" dirty="0"/>
              <a:t>2014 Public Data File </a:t>
            </a:r>
            <a:r>
              <a:rPr lang="en-US" dirty="0" err="1" smtClean="0"/>
              <a:t>SUPPRESSED.xlsx</a:t>
            </a:r>
            <a:endParaRPr lang="en-US" dirty="0" smtClean="0"/>
          </a:p>
          <a:p>
            <a:pPr lvl="1"/>
            <a:r>
              <a:rPr lang="en-US" dirty="0" smtClean="0"/>
              <a:t>2015 </a:t>
            </a:r>
            <a:r>
              <a:rPr lang="en-US" dirty="0"/>
              <a:t>Public Data </a:t>
            </a:r>
            <a:r>
              <a:rPr lang="en-US" dirty="0" err="1"/>
              <a:t>File.xlsx</a:t>
            </a:r>
            <a:r>
              <a:rPr lang="en-US" dirty="0"/>
              <a:t>- </a:t>
            </a:r>
            <a:r>
              <a:rPr lang="en-US" dirty="0" err="1" smtClean="0"/>
              <a:t>Location_Information_Report.csv</a:t>
            </a:r>
            <a:endParaRPr lang="en-US" dirty="0" smtClean="0"/>
          </a:p>
          <a:p>
            <a:pPr lvl="1"/>
            <a:r>
              <a:rPr lang="en-US" dirty="0" smtClean="0"/>
              <a:t>seven_major_felony_offenses_by_precinct_2000_2014.xls</a:t>
            </a:r>
          </a:p>
          <a:p>
            <a:pPr lvl="1"/>
            <a:r>
              <a:rPr lang="en-US" dirty="0"/>
              <a:t>violation-offenses-by-precinct_2000-2014.xls</a:t>
            </a:r>
            <a:endParaRPr lang="en-US" dirty="0" smtClean="0"/>
          </a:p>
          <a:p>
            <a:pPr lvl="1"/>
            <a:r>
              <a:rPr lang="en-US" dirty="0" err="1" smtClean="0"/>
              <a:t>Zip_MedianValuePerSqft_AllHomes.csv</a:t>
            </a:r>
            <a:endParaRPr lang="en-US" dirty="0" smtClean="0"/>
          </a:p>
          <a:p>
            <a:endParaRPr lang="en-US" dirty="0" smtClean="0"/>
          </a:p>
        </p:txBody>
      </p:sp>
      <p:pic>
        <p:nvPicPr>
          <p:cNvPr id="4" name="Picture 3"/>
          <p:cNvPicPr>
            <a:picLocks noChangeAspect="1"/>
          </p:cNvPicPr>
          <p:nvPr/>
        </p:nvPicPr>
        <p:blipFill>
          <a:blip r:embed="rId2"/>
          <a:stretch>
            <a:fillRect/>
          </a:stretch>
        </p:blipFill>
        <p:spPr>
          <a:xfrm rot="20974806">
            <a:off x="4875611" y="4568186"/>
            <a:ext cx="7139857" cy="1566071"/>
          </a:xfrm>
          <a:prstGeom prst="rect">
            <a:avLst/>
          </a:prstGeom>
        </p:spPr>
      </p:pic>
      <p:pic>
        <p:nvPicPr>
          <p:cNvPr id="6" name="Picture 5"/>
          <p:cNvPicPr>
            <a:picLocks noChangeAspect="1"/>
          </p:cNvPicPr>
          <p:nvPr/>
        </p:nvPicPr>
        <p:blipFill>
          <a:blip r:embed="rId3"/>
          <a:stretch>
            <a:fillRect/>
          </a:stretch>
        </p:blipFill>
        <p:spPr>
          <a:xfrm>
            <a:off x="1542894" y="5848468"/>
            <a:ext cx="1282700" cy="774700"/>
          </a:xfrm>
          <a:prstGeom prst="rect">
            <a:avLst/>
          </a:prstGeom>
        </p:spPr>
      </p:pic>
    </p:spTree>
    <p:extLst>
      <p:ext uri="{BB962C8B-B14F-4D97-AF65-F5344CB8AC3E}">
        <p14:creationId xmlns:p14="http://schemas.microsoft.com/office/powerpoint/2010/main" val="61458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000"/>
          </a:blip>
          <a:stretch>
            <a:fillRect/>
          </a:stretch>
        </p:blipFill>
        <p:spPr>
          <a:xfrm>
            <a:off x="1957754" y="1856854"/>
            <a:ext cx="7224969" cy="4865964"/>
          </a:xfrm>
          <a:prstGeom prst="rect">
            <a:avLst/>
          </a:prstGeom>
        </p:spPr>
      </p:pic>
      <p:sp>
        <p:nvSpPr>
          <p:cNvPr id="2" name="Title 1"/>
          <p:cNvSpPr>
            <a:spLocks noGrp="1"/>
          </p:cNvSpPr>
          <p:nvPr>
            <p:ph type="title"/>
          </p:nvPr>
        </p:nvSpPr>
        <p:spPr/>
        <p:txBody>
          <a:bodyPr>
            <a:normAutofit/>
          </a:bodyPr>
          <a:lstStyle/>
          <a:p>
            <a:r>
              <a:rPr lang="en-US" dirty="0" smtClean="0"/>
              <a:t>Pre-processing</a:t>
            </a:r>
            <a:endParaRPr lang="en-US" dirty="0"/>
          </a:p>
        </p:txBody>
      </p:sp>
      <p:sp>
        <p:nvSpPr>
          <p:cNvPr id="3" name="Content Placeholder 2"/>
          <p:cNvSpPr>
            <a:spLocks noGrp="1"/>
          </p:cNvSpPr>
          <p:nvPr>
            <p:ph idx="1"/>
          </p:nvPr>
        </p:nvSpPr>
        <p:spPr>
          <a:xfrm>
            <a:off x="457200" y="1701800"/>
            <a:ext cx="11543016" cy="5156200"/>
          </a:xfrm>
        </p:spPr>
        <p:txBody>
          <a:bodyPr>
            <a:normAutofit fontScale="92500" lnSpcReduction="20000"/>
          </a:bodyPr>
          <a:lstStyle/>
          <a:p>
            <a:pPr lvl="1"/>
            <a:r>
              <a:rPr lang="en-US" dirty="0" smtClean="0"/>
              <a:t>Dropped </a:t>
            </a:r>
            <a:r>
              <a:rPr lang="en-US" dirty="0" smtClean="0"/>
              <a:t>and imputed missing values</a:t>
            </a:r>
          </a:p>
          <a:p>
            <a:pPr lvl="1"/>
            <a:r>
              <a:rPr lang="en-US" dirty="0" smtClean="0"/>
              <a:t>Feature Selection – Necessary due to overlapping features in sources as well as presence of irrelevant features</a:t>
            </a:r>
          </a:p>
          <a:p>
            <a:pPr lvl="1"/>
            <a:r>
              <a:rPr lang="en-US" dirty="0" smtClean="0"/>
              <a:t>Feature Engineering:</a:t>
            </a:r>
          </a:p>
          <a:p>
            <a:pPr lvl="2"/>
            <a:r>
              <a:rPr lang="en-US" dirty="0" smtClean="0"/>
              <a:t>Length of School Day (End of day – Start of day)</a:t>
            </a:r>
          </a:p>
          <a:p>
            <a:pPr lvl="2"/>
            <a:r>
              <a:rPr lang="en-US" dirty="0" smtClean="0"/>
              <a:t>Diversity Score (Sum of the squared reported race/ethnicity </a:t>
            </a:r>
            <a:r>
              <a:rPr lang="en-US" dirty="0" err="1" smtClean="0"/>
              <a:t>percents</a:t>
            </a:r>
            <a:r>
              <a:rPr lang="en-US" dirty="0" smtClean="0"/>
              <a:t> [black, white, </a:t>
            </a:r>
            <a:r>
              <a:rPr lang="en-US" dirty="0"/>
              <a:t>H</a:t>
            </a:r>
            <a:r>
              <a:rPr lang="en-US" dirty="0" smtClean="0"/>
              <a:t>ispanic, Asian]</a:t>
            </a:r>
          </a:p>
          <a:p>
            <a:pPr lvl="3"/>
            <a:r>
              <a:rPr lang="en-US" dirty="0"/>
              <a:t>S</a:t>
            </a:r>
            <a:r>
              <a:rPr lang="en-US" dirty="0" smtClean="0"/>
              <a:t>caled since percent sums not always equal to 100%</a:t>
            </a:r>
          </a:p>
          <a:p>
            <a:pPr lvl="3"/>
            <a:r>
              <a:rPr lang="en-US" dirty="0" smtClean="0"/>
              <a:t>.25 = Most Diversity | 1 = Least Diversity/Most Homogeny</a:t>
            </a:r>
          </a:p>
          <a:p>
            <a:pPr lvl="2"/>
            <a:r>
              <a:rPr lang="en-US" dirty="0" smtClean="0"/>
              <a:t>Overall SAT score (Reading SAT + Writing SAT + Math SAT average scores)</a:t>
            </a:r>
          </a:p>
          <a:p>
            <a:pPr lvl="2"/>
            <a:r>
              <a:rPr lang="en-US" dirty="0" smtClean="0"/>
              <a:t>Overall Regents score (Algebra + English + Living Environment + Global History Regents average scores)</a:t>
            </a:r>
          </a:p>
          <a:p>
            <a:pPr lvl="2"/>
            <a:r>
              <a:rPr lang="en-US" dirty="0" smtClean="0"/>
              <a:t>Grade 8 Proficiency score (Grade 8 Math + Grade 8 English scores)</a:t>
            </a:r>
          </a:p>
          <a:p>
            <a:pPr lvl="2"/>
            <a:r>
              <a:rPr lang="en-US" dirty="0" smtClean="0"/>
              <a:t>All Crime (Major crimes + violation offenses)</a:t>
            </a:r>
          </a:p>
          <a:p>
            <a:pPr lvl="1"/>
            <a:r>
              <a:rPr lang="en-US" dirty="0" smtClean="0"/>
              <a:t>Tidied the </a:t>
            </a:r>
            <a:r>
              <a:rPr lang="en-US" dirty="0" smtClean="0"/>
              <a:t>names</a:t>
            </a:r>
          </a:p>
          <a:p>
            <a:pPr lvl="1"/>
            <a:r>
              <a:rPr lang="en-US" dirty="0" smtClean="0"/>
              <a:t>Dummy </a:t>
            </a:r>
            <a:r>
              <a:rPr lang="en-US" dirty="0"/>
              <a:t>categorization (separately)</a:t>
            </a:r>
          </a:p>
          <a:p>
            <a:pPr lvl="2"/>
            <a:r>
              <a:rPr lang="en-US" dirty="0"/>
              <a:t>Zip codes		</a:t>
            </a:r>
          </a:p>
          <a:p>
            <a:pPr lvl="2"/>
            <a:r>
              <a:rPr lang="en-US" dirty="0"/>
              <a:t>Administrative </a:t>
            </a:r>
            <a:r>
              <a:rPr lang="en-US" dirty="0" smtClean="0"/>
              <a:t>Districts</a:t>
            </a:r>
            <a:endParaRPr lang="en-US" dirty="0"/>
          </a:p>
        </p:txBody>
      </p:sp>
    </p:spTree>
    <p:extLst>
      <p:ext uri="{BB962C8B-B14F-4D97-AF65-F5344CB8AC3E}">
        <p14:creationId xmlns:p14="http://schemas.microsoft.com/office/powerpoint/2010/main" val="170247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b="1" dirty="0"/>
          </a:p>
        </p:txBody>
      </p:sp>
      <p:sp>
        <p:nvSpPr>
          <p:cNvPr id="3" name="Content Placeholder 2"/>
          <p:cNvSpPr>
            <a:spLocks noGrp="1"/>
          </p:cNvSpPr>
          <p:nvPr>
            <p:ph idx="1"/>
          </p:nvPr>
        </p:nvSpPr>
        <p:spPr>
          <a:xfrm>
            <a:off x="536100" y="1455010"/>
            <a:ext cx="11359662" cy="4876800"/>
          </a:xfrm>
        </p:spPr>
        <p:txBody>
          <a:bodyPr>
            <a:normAutofit/>
          </a:bodyPr>
          <a:lstStyle/>
          <a:p>
            <a:r>
              <a:rPr lang="en-US" dirty="0" smtClean="0"/>
              <a:t>Created visuals to look at correlation (</a:t>
            </a:r>
            <a:r>
              <a:rPr lang="en-US" dirty="0" err="1" smtClean="0"/>
              <a:t>heatmap</a:t>
            </a:r>
            <a:r>
              <a:rPr lang="en-US" dirty="0" smtClean="0"/>
              <a:t>) </a:t>
            </a:r>
            <a:r>
              <a:rPr lang="en-US" dirty="0" smtClean="0">
                <a:sym typeface="Wingdings"/>
              </a:rPr>
              <a:t> Removed highly correlated features (ex: many Regents exams)</a:t>
            </a:r>
            <a:endParaRPr lang="en-US" dirty="0" smtClean="0"/>
          </a:p>
          <a:p>
            <a:r>
              <a:rPr lang="en-US" dirty="0" smtClean="0"/>
              <a:t>Created visuals to view missing values </a:t>
            </a:r>
            <a:r>
              <a:rPr lang="en-US" dirty="0" smtClean="0">
                <a:sym typeface="Wingdings"/>
              </a:rPr>
              <a:t> Removed those missing 50%+ (ex: pupil-teacher-ratio)</a:t>
            </a:r>
            <a:endParaRPr lang="en-US" dirty="0" smtClean="0"/>
          </a:p>
          <a:p>
            <a:r>
              <a:rPr lang="en-US" dirty="0" smtClean="0"/>
              <a:t>Viewed feature variance </a:t>
            </a:r>
            <a:r>
              <a:rPr lang="en-US" dirty="0" smtClean="0">
                <a:sym typeface="Wingdings"/>
              </a:rPr>
              <a:t> removed those with lowest variance (ex: Public Service percentage attendance)</a:t>
            </a:r>
          </a:p>
          <a:p>
            <a:r>
              <a:rPr lang="en-US" dirty="0" smtClean="0"/>
              <a:t>In the end, removed features directly related to the response variable due to leakage</a:t>
            </a:r>
          </a:p>
          <a:p>
            <a:pPr lvl="1"/>
            <a:r>
              <a:rPr lang="en-US" dirty="0" smtClean="0"/>
              <a:t>Graduation Rate</a:t>
            </a:r>
          </a:p>
          <a:p>
            <a:pPr lvl="1"/>
            <a:r>
              <a:rPr lang="en-US" dirty="0" smtClean="0"/>
              <a:t>College-Readiness Index (CRI) (and the highly-correlated college and career readiness index)</a:t>
            </a:r>
          </a:p>
          <a:p>
            <a:pPr lvl="1"/>
            <a:r>
              <a:rPr lang="en-US" dirty="0" smtClean="0"/>
              <a:t>Test scores related to the CRI:  all SAT scores, all Regents values, percentage of students scoring 3+ on AP exam</a:t>
            </a:r>
          </a:p>
          <a:p>
            <a:r>
              <a:rPr lang="en-US" dirty="0" smtClean="0"/>
              <a:t>Also removed forward-looking </a:t>
            </a:r>
            <a:r>
              <a:rPr lang="en-US" dirty="0" smtClean="0"/>
              <a:t>features </a:t>
            </a:r>
            <a:r>
              <a:rPr lang="en-US" dirty="0" smtClean="0"/>
              <a:t>(post-secondary enrollment rate and related </a:t>
            </a:r>
            <a:r>
              <a:rPr lang="en-US" dirty="0" smtClean="0"/>
              <a:t>indicators)</a:t>
            </a:r>
            <a:endParaRPr lang="en-US" dirty="0" smtClean="0"/>
          </a:p>
          <a:p>
            <a:r>
              <a:rPr lang="en-US" dirty="0" smtClean="0"/>
              <a:t>Created four different datasets for </a:t>
            </a:r>
            <a:r>
              <a:rPr lang="en-US" dirty="0" smtClean="0"/>
              <a:t>modeling:</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889207410"/>
              </p:ext>
            </p:extLst>
          </p:nvPr>
        </p:nvGraphicFramePr>
        <p:xfrm>
          <a:off x="183421" y="5181600"/>
          <a:ext cx="11868166" cy="1676400"/>
        </p:xfrm>
        <a:graphic>
          <a:graphicData uri="http://schemas.openxmlformats.org/drawingml/2006/table">
            <a:tbl>
              <a:tblPr firstRow="1" bandRow="1">
                <a:tableStyleId>{8799B23B-EC83-4686-B30A-512413B5E67A}</a:tableStyleId>
              </a:tblPr>
              <a:tblGrid>
                <a:gridCol w="2385248"/>
                <a:gridCol w="6906849"/>
                <a:gridCol w="2576069"/>
              </a:tblGrid>
              <a:tr h="282539">
                <a:tc>
                  <a:txBody>
                    <a:bodyPr/>
                    <a:lstStyle/>
                    <a:p>
                      <a:pPr algn="l"/>
                      <a:r>
                        <a:rPr lang="en-US" sz="1600" dirty="0" err="1" smtClean="0"/>
                        <a:t>DataFrame</a:t>
                      </a:r>
                      <a:r>
                        <a:rPr lang="en-US" sz="1600" baseline="0" dirty="0" smtClean="0"/>
                        <a:t> Name</a:t>
                      </a:r>
                      <a:endParaRPr lang="en-US" sz="1600" dirty="0"/>
                    </a:p>
                  </a:txBody>
                  <a:tcPr/>
                </a:tc>
                <a:tc>
                  <a:txBody>
                    <a:bodyPr/>
                    <a:lstStyle/>
                    <a:p>
                      <a:r>
                        <a:rPr lang="en-US" sz="1600" dirty="0" smtClean="0"/>
                        <a:t>Description</a:t>
                      </a:r>
                      <a:endParaRPr lang="en-US" sz="1600" dirty="0"/>
                    </a:p>
                  </a:txBody>
                  <a:tcPr/>
                </a:tc>
                <a:tc>
                  <a:txBody>
                    <a:bodyPr/>
                    <a:lstStyle/>
                    <a:p>
                      <a:pPr algn="ctr"/>
                      <a:r>
                        <a:rPr lang="en-US" sz="1600" dirty="0" smtClean="0"/>
                        <a:t>Number of Features</a:t>
                      </a:r>
                      <a:endParaRPr lang="en-US" sz="1600" dirty="0"/>
                    </a:p>
                  </a:txBody>
                  <a:tcPr/>
                </a:tc>
              </a:tr>
              <a:tr h="282539">
                <a:tc>
                  <a:txBody>
                    <a:bodyPr/>
                    <a:lstStyle/>
                    <a:p>
                      <a:pPr algn="l"/>
                      <a:r>
                        <a:rPr lang="en-US" sz="1600" dirty="0" err="1" smtClean="0"/>
                        <a:t>data_noexam</a:t>
                      </a:r>
                      <a:endParaRPr lang="en-US" sz="1600" dirty="0"/>
                    </a:p>
                  </a:txBody>
                  <a:tcPr/>
                </a:tc>
                <a:tc>
                  <a:txBody>
                    <a:bodyPr/>
                    <a:lstStyle/>
                    <a:p>
                      <a:r>
                        <a:rPr lang="en-US" sz="1600" dirty="0" smtClean="0"/>
                        <a:t>Base</a:t>
                      </a:r>
                      <a:endParaRPr lang="en-US" sz="1600" dirty="0"/>
                    </a:p>
                  </a:txBody>
                  <a:tcPr/>
                </a:tc>
                <a:tc>
                  <a:txBody>
                    <a:bodyPr/>
                    <a:lstStyle/>
                    <a:p>
                      <a:pPr algn="ctr"/>
                      <a:r>
                        <a:rPr lang="en-US" sz="1600" dirty="0" smtClean="0"/>
                        <a:t>30</a:t>
                      </a:r>
                      <a:endParaRPr lang="en-US" sz="1600" dirty="0"/>
                    </a:p>
                  </a:txBody>
                  <a:tcPr/>
                </a:tc>
              </a:tr>
              <a:tr h="282539">
                <a:tc>
                  <a:txBody>
                    <a:bodyPr/>
                    <a:lstStyle/>
                    <a:p>
                      <a:pPr algn="l"/>
                      <a:r>
                        <a:rPr lang="en-US" sz="1600" dirty="0" err="1" smtClean="0"/>
                        <a:t>data_admin</a:t>
                      </a:r>
                      <a:endParaRPr lang="en-US" sz="1600" dirty="0"/>
                    </a:p>
                  </a:txBody>
                  <a:tcPr/>
                </a:tc>
                <a:tc>
                  <a:txBody>
                    <a:bodyPr/>
                    <a:lstStyle/>
                    <a:p>
                      <a:r>
                        <a:rPr lang="en-US" sz="1600" dirty="0" smtClean="0"/>
                        <a:t>Contains administrative</a:t>
                      </a:r>
                      <a:r>
                        <a:rPr lang="en-US" sz="1600" baseline="0" dirty="0" smtClean="0"/>
                        <a:t> district </a:t>
                      </a:r>
                      <a:r>
                        <a:rPr lang="en-US" sz="1600" baseline="0" dirty="0" smtClean="0"/>
                        <a:t>codes + base</a:t>
                      </a:r>
                      <a:endParaRPr lang="en-US" sz="1600" dirty="0"/>
                    </a:p>
                  </a:txBody>
                  <a:tcPr/>
                </a:tc>
                <a:tc>
                  <a:txBody>
                    <a:bodyPr/>
                    <a:lstStyle/>
                    <a:p>
                      <a:pPr algn="ctr"/>
                      <a:r>
                        <a:rPr lang="en-US" sz="1600" dirty="0" smtClean="0"/>
                        <a:t>63</a:t>
                      </a:r>
                      <a:endParaRPr lang="en-US" sz="1600" dirty="0"/>
                    </a:p>
                  </a:txBody>
                  <a:tcPr/>
                </a:tc>
              </a:tr>
              <a:tr h="282539">
                <a:tc>
                  <a:txBody>
                    <a:bodyPr/>
                    <a:lstStyle/>
                    <a:p>
                      <a:pPr algn="l"/>
                      <a:r>
                        <a:rPr lang="en-US" sz="1600" dirty="0" err="1" smtClean="0"/>
                        <a:t>data_zip</a:t>
                      </a:r>
                      <a:endParaRPr lang="en-US" sz="1600" dirty="0"/>
                    </a:p>
                  </a:txBody>
                  <a:tcPr/>
                </a:tc>
                <a:tc>
                  <a:txBody>
                    <a:bodyPr/>
                    <a:lstStyle/>
                    <a:p>
                      <a:r>
                        <a:rPr lang="en-US" sz="1600" dirty="0" smtClean="0"/>
                        <a:t>Contains</a:t>
                      </a:r>
                      <a:r>
                        <a:rPr lang="en-US" sz="1600" baseline="0" dirty="0" smtClean="0"/>
                        <a:t> </a:t>
                      </a:r>
                      <a:r>
                        <a:rPr lang="en-US" sz="1600" dirty="0" smtClean="0"/>
                        <a:t>zip </a:t>
                      </a:r>
                      <a:r>
                        <a:rPr lang="en-US" sz="1600" dirty="0" smtClean="0"/>
                        <a:t>codes + base</a:t>
                      </a:r>
                      <a:endParaRPr lang="en-US" sz="1600" dirty="0"/>
                    </a:p>
                  </a:txBody>
                  <a:tcPr/>
                </a:tc>
                <a:tc>
                  <a:txBody>
                    <a:bodyPr/>
                    <a:lstStyle/>
                    <a:p>
                      <a:pPr algn="ctr"/>
                      <a:r>
                        <a:rPr lang="en-US" sz="1600" dirty="0" smtClean="0"/>
                        <a:t>151</a:t>
                      </a:r>
                      <a:endParaRPr lang="en-US" sz="1600" dirty="0"/>
                    </a:p>
                  </a:txBody>
                  <a:tcPr/>
                </a:tc>
              </a:tr>
              <a:tr h="282539">
                <a:tc>
                  <a:txBody>
                    <a:bodyPr/>
                    <a:lstStyle/>
                    <a:p>
                      <a:pPr algn="l"/>
                      <a:r>
                        <a:rPr lang="en-US" sz="1600" dirty="0" err="1" smtClean="0"/>
                        <a:t>data_rses</a:t>
                      </a:r>
                      <a:endParaRPr lang="en-US" sz="1600" dirty="0"/>
                    </a:p>
                  </a:txBody>
                  <a:tcPr/>
                </a:tc>
                <a:tc>
                  <a:txBody>
                    <a:bodyPr/>
                    <a:lstStyle/>
                    <a:p>
                      <a:r>
                        <a:rPr lang="en-US" sz="1600" dirty="0" smtClean="0"/>
                        <a:t>Contains</a:t>
                      </a:r>
                      <a:r>
                        <a:rPr lang="en-US" sz="1600" baseline="0" dirty="0" smtClean="0"/>
                        <a:t> </a:t>
                      </a:r>
                      <a:r>
                        <a:rPr lang="en-US" sz="1600" baseline="0" dirty="0" smtClean="0"/>
                        <a:t>only features directly related to hypothesis</a:t>
                      </a:r>
                      <a:endParaRPr lang="en-US" sz="1600" dirty="0"/>
                    </a:p>
                  </a:txBody>
                  <a:tcPr/>
                </a:tc>
                <a:tc>
                  <a:txBody>
                    <a:bodyPr/>
                    <a:lstStyle/>
                    <a:p>
                      <a:pPr algn="ctr"/>
                      <a:r>
                        <a:rPr lang="en-US" sz="1600" dirty="0" smtClean="0"/>
                        <a:t>12</a:t>
                      </a:r>
                      <a:endParaRPr lang="en-US" sz="1600" dirty="0"/>
                    </a:p>
                  </a:txBody>
                  <a:tcPr/>
                </a:tc>
              </a:tr>
            </a:tbl>
          </a:graphicData>
        </a:graphic>
      </p:graphicFrame>
    </p:spTree>
    <p:extLst>
      <p:ext uri="{BB962C8B-B14F-4D97-AF65-F5344CB8AC3E}">
        <p14:creationId xmlns:p14="http://schemas.microsoft.com/office/powerpoint/2010/main" val="133765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b="1" dirty="0"/>
          </a:p>
        </p:txBody>
      </p:sp>
      <p:pic>
        <p:nvPicPr>
          <p:cNvPr id="5" name="Picture 4"/>
          <p:cNvPicPr>
            <a:picLocks noChangeAspect="1"/>
          </p:cNvPicPr>
          <p:nvPr/>
        </p:nvPicPr>
        <p:blipFill>
          <a:blip r:embed="rId2">
            <a:alphaModFix amt="7000"/>
          </a:blip>
          <a:stretch>
            <a:fillRect/>
          </a:stretch>
        </p:blipFill>
        <p:spPr>
          <a:xfrm>
            <a:off x="3048000" y="1577243"/>
            <a:ext cx="7406308" cy="5210419"/>
          </a:xfrm>
          <a:prstGeom prst="rect">
            <a:avLst/>
          </a:prstGeom>
        </p:spPr>
      </p:pic>
      <p:sp>
        <p:nvSpPr>
          <p:cNvPr id="3" name="Content Placeholder 2"/>
          <p:cNvSpPr>
            <a:spLocks noGrp="1"/>
          </p:cNvSpPr>
          <p:nvPr>
            <p:ph idx="1"/>
          </p:nvPr>
        </p:nvSpPr>
        <p:spPr>
          <a:xfrm>
            <a:off x="369277" y="1577243"/>
            <a:ext cx="11359662" cy="5064369"/>
          </a:xfrm>
        </p:spPr>
        <p:txBody>
          <a:bodyPr>
            <a:normAutofit/>
          </a:bodyPr>
          <a:lstStyle/>
          <a:p>
            <a:r>
              <a:rPr lang="en-US" dirty="0" smtClean="0"/>
              <a:t>High school’s graduation rate and college readiness index share high correlation with the following features (in varying strengths):</a:t>
            </a:r>
          </a:p>
          <a:p>
            <a:pPr lvl="1"/>
            <a:r>
              <a:rPr lang="en-US" dirty="0" smtClean="0"/>
              <a:t>Post-Secondary enrollment rate</a:t>
            </a:r>
          </a:p>
          <a:p>
            <a:pPr lvl="1"/>
            <a:r>
              <a:rPr lang="en-US" dirty="0" smtClean="0"/>
              <a:t>Student Attendance Rate</a:t>
            </a:r>
          </a:p>
          <a:p>
            <a:pPr lvl="1"/>
            <a:r>
              <a:rPr lang="en-US" dirty="0" smtClean="0"/>
              <a:t>Percentage of students who take the SAT</a:t>
            </a:r>
          </a:p>
          <a:p>
            <a:pPr lvl="1"/>
            <a:r>
              <a:rPr lang="en-US" dirty="0" smtClean="0"/>
              <a:t>Grade 8 Proficiency Scores</a:t>
            </a:r>
          </a:p>
          <a:p>
            <a:pPr lvl="1"/>
            <a:r>
              <a:rPr lang="en-US" dirty="0" smtClean="0"/>
              <a:t>Poverty and Disability (Negatively correlated)</a:t>
            </a:r>
          </a:p>
        </p:txBody>
      </p:sp>
      <p:pic>
        <p:nvPicPr>
          <p:cNvPr id="4" name="Picture 3"/>
          <p:cNvPicPr>
            <a:picLocks noChangeAspect="1"/>
          </p:cNvPicPr>
          <p:nvPr/>
        </p:nvPicPr>
        <p:blipFill>
          <a:blip r:embed="rId3">
            <a:alphaModFix amt="58000"/>
          </a:blip>
          <a:stretch>
            <a:fillRect/>
          </a:stretch>
        </p:blipFill>
        <p:spPr>
          <a:xfrm>
            <a:off x="5506948" y="1931630"/>
            <a:ext cx="6221991" cy="4936355"/>
          </a:xfrm>
          <a:prstGeom prst="rect">
            <a:avLst/>
          </a:prstGeom>
        </p:spPr>
      </p:pic>
    </p:spTree>
    <p:extLst>
      <p:ext uri="{BB962C8B-B14F-4D97-AF65-F5344CB8AC3E}">
        <p14:creationId xmlns:p14="http://schemas.microsoft.com/office/powerpoint/2010/main" val="65799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318" y="216543"/>
            <a:ext cx="7729728" cy="1188720"/>
          </a:xfrm>
        </p:spPr>
        <p:txBody>
          <a:bodyPr/>
          <a:lstStyle/>
          <a:p>
            <a:r>
              <a:rPr lang="en-US" dirty="0" smtClean="0"/>
              <a:t>Observations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4" name="Picture 3"/>
          <p:cNvPicPr>
            <a:picLocks noChangeAspect="1"/>
          </p:cNvPicPr>
          <p:nvPr/>
        </p:nvPicPr>
        <p:blipFill>
          <a:blip r:embed="rId3"/>
          <a:stretch>
            <a:fillRect/>
          </a:stretch>
        </p:blipFill>
        <p:spPr>
          <a:xfrm>
            <a:off x="116988" y="60703"/>
            <a:ext cx="3923254" cy="1939300"/>
          </a:xfrm>
          <a:prstGeom prst="rect">
            <a:avLst/>
          </a:prstGeom>
        </p:spPr>
      </p:pic>
      <p:pic>
        <p:nvPicPr>
          <p:cNvPr id="5" name="Picture 4"/>
          <p:cNvPicPr>
            <a:picLocks noChangeAspect="1"/>
          </p:cNvPicPr>
          <p:nvPr/>
        </p:nvPicPr>
        <p:blipFill>
          <a:blip r:embed="rId4"/>
          <a:stretch>
            <a:fillRect/>
          </a:stretch>
        </p:blipFill>
        <p:spPr>
          <a:xfrm>
            <a:off x="116988" y="2317398"/>
            <a:ext cx="3880338" cy="1874135"/>
          </a:xfrm>
          <a:prstGeom prst="rect">
            <a:avLst/>
          </a:prstGeom>
        </p:spPr>
      </p:pic>
      <p:pic>
        <p:nvPicPr>
          <p:cNvPr id="6" name="Picture 5"/>
          <p:cNvPicPr>
            <a:picLocks noChangeAspect="1"/>
          </p:cNvPicPr>
          <p:nvPr/>
        </p:nvPicPr>
        <p:blipFill rotWithShape="1">
          <a:blip r:embed="rId5"/>
          <a:srcRect t="1617"/>
          <a:stretch/>
        </p:blipFill>
        <p:spPr>
          <a:xfrm>
            <a:off x="4126891" y="1542657"/>
            <a:ext cx="3903784" cy="1873017"/>
          </a:xfrm>
          <a:prstGeom prst="rect">
            <a:avLst/>
          </a:prstGeom>
        </p:spPr>
      </p:pic>
      <p:pic>
        <p:nvPicPr>
          <p:cNvPr id="7" name="Picture 6"/>
          <p:cNvPicPr>
            <a:picLocks noChangeAspect="1"/>
          </p:cNvPicPr>
          <p:nvPr/>
        </p:nvPicPr>
        <p:blipFill rotWithShape="1">
          <a:blip r:embed="rId6"/>
          <a:srcRect r="3589"/>
          <a:stretch/>
        </p:blipFill>
        <p:spPr>
          <a:xfrm>
            <a:off x="8244064" y="4113055"/>
            <a:ext cx="3842428" cy="1959743"/>
          </a:xfrm>
          <a:prstGeom prst="rect">
            <a:avLst/>
          </a:prstGeom>
        </p:spPr>
      </p:pic>
      <p:pic>
        <p:nvPicPr>
          <p:cNvPr id="8" name="Picture 7"/>
          <p:cNvPicPr>
            <a:picLocks noChangeAspect="1"/>
          </p:cNvPicPr>
          <p:nvPr/>
        </p:nvPicPr>
        <p:blipFill>
          <a:blip r:embed="rId7"/>
          <a:stretch>
            <a:fillRect/>
          </a:stretch>
        </p:blipFill>
        <p:spPr>
          <a:xfrm>
            <a:off x="8200781" y="1506950"/>
            <a:ext cx="3862265" cy="1905298"/>
          </a:xfrm>
          <a:prstGeom prst="rect">
            <a:avLst/>
          </a:prstGeom>
        </p:spPr>
      </p:pic>
      <p:pic>
        <p:nvPicPr>
          <p:cNvPr id="9" name="Picture 8"/>
          <p:cNvPicPr>
            <a:picLocks noChangeAspect="1"/>
          </p:cNvPicPr>
          <p:nvPr/>
        </p:nvPicPr>
        <p:blipFill>
          <a:blip r:embed="rId8"/>
          <a:stretch>
            <a:fillRect/>
          </a:stretch>
        </p:blipFill>
        <p:spPr>
          <a:xfrm>
            <a:off x="83612" y="4508929"/>
            <a:ext cx="3961874" cy="1915560"/>
          </a:xfrm>
          <a:prstGeom prst="rect">
            <a:avLst/>
          </a:prstGeom>
        </p:spPr>
      </p:pic>
      <p:pic>
        <p:nvPicPr>
          <p:cNvPr id="10" name="Picture 9"/>
          <p:cNvPicPr>
            <a:picLocks noChangeAspect="1"/>
          </p:cNvPicPr>
          <p:nvPr/>
        </p:nvPicPr>
        <p:blipFill rotWithShape="1">
          <a:blip r:embed="rId9"/>
          <a:srcRect l="1771" r="1"/>
          <a:stretch/>
        </p:blipFill>
        <p:spPr>
          <a:xfrm>
            <a:off x="4153579" y="3864164"/>
            <a:ext cx="4012033" cy="1915560"/>
          </a:xfrm>
          <a:prstGeom prst="rect">
            <a:avLst/>
          </a:prstGeom>
        </p:spPr>
      </p:pic>
      <p:sp>
        <p:nvSpPr>
          <p:cNvPr id="11" name="TextBox 10"/>
          <p:cNvSpPr txBox="1"/>
          <p:nvPr/>
        </p:nvSpPr>
        <p:spPr>
          <a:xfrm>
            <a:off x="4180777" y="6118999"/>
            <a:ext cx="3317631" cy="646331"/>
          </a:xfrm>
          <a:prstGeom prst="rect">
            <a:avLst/>
          </a:prstGeom>
          <a:solidFill>
            <a:schemeClr val="bg1"/>
          </a:solidFill>
          <a:ln>
            <a:solidFill>
              <a:srgbClr val="404040"/>
            </a:solidFill>
          </a:ln>
        </p:spPr>
        <p:txBody>
          <a:bodyPr wrap="square" rtlCol="0">
            <a:spAutoFit/>
          </a:bodyPr>
          <a:lstStyle/>
          <a:p>
            <a:r>
              <a:rPr lang="en-US" dirty="0" smtClean="0">
                <a:solidFill>
                  <a:schemeClr val="bg1">
                    <a:lumMod val="50000"/>
                  </a:schemeClr>
                </a:solidFill>
              </a:rPr>
              <a:t>Key:   = Schools with Low CRI</a:t>
            </a:r>
          </a:p>
          <a:p>
            <a:r>
              <a:rPr lang="en-US" dirty="0">
                <a:solidFill>
                  <a:schemeClr val="bg1">
                    <a:lumMod val="50000"/>
                  </a:schemeClr>
                </a:solidFill>
              </a:rPr>
              <a:t>	</a:t>
            </a:r>
            <a:r>
              <a:rPr lang="en-US" dirty="0" smtClean="0">
                <a:solidFill>
                  <a:schemeClr val="bg1">
                    <a:lumMod val="50000"/>
                  </a:schemeClr>
                </a:solidFill>
              </a:rPr>
              <a:t>  = Schools with High CRI</a:t>
            </a:r>
          </a:p>
        </p:txBody>
      </p:sp>
      <p:pic>
        <p:nvPicPr>
          <p:cNvPr id="12" name="Picture 11"/>
          <p:cNvPicPr>
            <a:picLocks noChangeAspect="1"/>
          </p:cNvPicPr>
          <p:nvPr/>
        </p:nvPicPr>
        <p:blipFill>
          <a:blip r:embed="rId10"/>
          <a:stretch>
            <a:fillRect/>
          </a:stretch>
        </p:blipFill>
        <p:spPr>
          <a:xfrm>
            <a:off x="4667155" y="6178129"/>
            <a:ext cx="159910" cy="255857"/>
          </a:xfrm>
          <a:prstGeom prst="rect">
            <a:avLst/>
          </a:prstGeom>
        </p:spPr>
      </p:pic>
      <p:pic>
        <p:nvPicPr>
          <p:cNvPr id="14" name="Picture 13"/>
          <p:cNvPicPr>
            <a:picLocks noChangeAspect="1"/>
          </p:cNvPicPr>
          <p:nvPr/>
        </p:nvPicPr>
        <p:blipFill>
          <a:blip r:embed="rId11"/>
          <a:stretch>
            <a:fillRect/>
          </a:stretch>
        </p:blipFill>
        <p:spPr>
          <a:xfrm>
            <a:off x="4667155" y="6479521"/>
            <a:ext cx="149958" cy="235648"/>
          </a:xfrm>
          <a:prstGeom prst="rect">
            <a:avLst/>
          </a:prstGeom>
        </p:spPr>
      </p:pic>
      <p:sp>
        <p:nvSpPr>
          <p:cNvPr id="15" name="TextBox 14"/>
          <p:cNvSpPr txBox="1"/>
          <p:nvPr/>
        </p:nvSpPr>
        <p:spPr>
          <a:xfrm>
            <a:off x="-1" y="4161154"/>
            <a:ext cx="4333319" cy="307777"/>
          </a:xfrm>
          <a:prstGeom prst="rect">
            <a:avLst/>
          </a:prstGeom>
          <a:noFill/>
        </p:spPr>
        <p:txBody>
          <a:bodyPr wrap="square" rtlCol="0">
            <a:spAutoFit/>
          </a:bodyPr>
          <a:lstStyle/>
          <a:p>
            <a:r>
              <a:rPr lang="en-US" sz="1400" dirty="0" smtClean="0"/>
              <a:t>Median=Dataset: </a:t>
            </a:r>
            <a:r>
              <a:rPr lang="en-US" sz="1400" dirty="0" smtClean="0"/>
              <a:t>30% | </a:t>
            </a:r>
            <a:r>
              <a:rPr lang="en-US" sz="1400" dirty="0" smtClean="0"/>
              <a:t>Low CRI: 32% | High CRI: </a:t>
            </a:r>
            <a:r>
              <a:rPr lang="en-US" sz="1400" dirty="0" smtClean="0"/>
              <a:t>14%</a:t>
            </a:r>
            <a:endParaRPr lang="en-US" sz="1400" dirty="0"/>
          </a:p>
        </p:txBody>
      </p:sp>
      <p:sp>
        <p:nvSpPr>
          <p:cNvPr id="16" name="TextBox 15"/>
          <p:cNvSpPr txBox="1"/>
          <p:nvPr/>
        </p:nvSpPr>
        <p:spPr>
          <a:xfrm>
            <a:off x="3914454" y="3505079"/>
            <a:ext cx="4329610" cy="307777"/>
          </a:xfrm>
          <a:prstGeom prst="rect">
            <a:avLst/>
          </a:prstGeom>
          <a:noFill/>
        </p:spPr>
        <p:txBody>
          <a:bodyPr wrap="square" rtlCol="0">
            <a:spAutoFit/>
          </a:bodyPr>
          <a:lstStyle/>
          <a:p>
            <a:r>
              <a:rPr lang="en-US" sz="1400" dirty="0" smtClean="0"/>
              <a:t>Median=Dataset: </a:t>
            </a:r>
            <a:r>
              <a:rPr lang="en-US" sz="1400" dirty="0" smtClean="0"/>
              <a:t>46% | </a:t>
            </a:r>
            <a:r>
              <a:rPr lang="en-US" sz="1400" dirty="0" smtClean="0"/>
              <a:t>Low CRI: 51% | High CRI: </a:t>
            </a:r>
            <a:r>
              <a:rPr lang="en-US" sz="1400" dirty="0" smtClean="0"/>
              <a:t>22%</a:t>
            </a:r>
            <a:endParaRPr lang="en-US" sz="1400" dirty="0"/>
          </a:p>
        </p:txBody>
      </p:sp>
      <p:sp>
        <p:nvSpPr>
          <p:cNvPr id="17" name="TextBox 16"/>
          <p:cNvSpPr txBox="1"/>
          <p:nvPr/>
        </p:nvSpPr>
        <p:spPr>
          <a:xfrm>
            <a:off x="8029698" y="3438001"/>
            <a:ext cx="4162302" cy="538609"/>
          </a:xfrm>
          <a:prstGeom prst="rect">
            <a:avLst/>
          </a:prstGeom>
          <a:noFill/>
        </p:spPr>
        <p:txBody>
          <a:bodyPr wrap="square" rtlCol="0">
            <a:spAutoFit/>
          </a:bodyPr>
          <a:lstStyle/>
          <a:p>
            <a:r>
              <a:rPr lang="en-US" sz="1400" dirty="0" smtClean="0"/>
              <a:t>Median=</a:t>
            </a:r>
            <a:r>
              <a:rPr lang="en-US" sz="1400" dirty="0" smtClean="0"/>
              <a:t>Dataset: </a:t>
            </a:r>
            <a:r>
              <a:rPr lang="en-US" sz="1400" dirty="0" smtClean="0"/>
              <a:t>50% | </a:t>
            </a:r>
            <a:r>
              <a:rPr lang="en-US" sz="1400" dirty="0" smtClean="0"/>
              <a:t>Low CRI: 52% | High CRI: </a:t>
            </a:r>
            <a:r>
              <a:rPr lang="en-US" sz="1400" dirty="0" smtClean="0"/>
              <a:t>37%</a:t>
            </a:r>
          </a:p>
          <a:p>
            <a:r>
              <a:rPr lang="en-US" sz="1500" dirty="0" smtClean="0">
                <a:solidFill>
                  <a:schemeClr val="bg1">
                    <a:lumMod val="50000"/>
                  </a:schemeClr>
                </a:solidFill>
              </a:rPr>
              <a:t>(25%=Most Diversity | 100% = Least Diversity)</a:t>
            </a:r>
            <a:endParaRPr lang="en-US" sz="1500" dirty="0">
              <a:solidFill>
                <a:schemeClr val="bg1">
                  <a:lumMod val="50000"/>
                </a:schemeClr>
              </a:solidFill>
            </a:endParaRPr>
          </a:p>
        </p:txBody>
      </p:sp>
      <p:sp>
        <p:nvSpPr>
          <p:cNvPr id="18" name="TextBox 17"/>
          <p:cNvSpPr txBox="1"/>
          <p:nvPr/>
        </p:nvSpPr>
        <p:spPr>
          <a:xfrm>
            <a:off x="0" y="1941552"/>
            <a:ext cx="4126891" cy="307777"/>
          </a:xfrm>
          <a:prstGeom prst="rect">
            <a:avLst/>
          </a:prstGeom>
          <a:noFill/>
        </p:spPr>
        <p:txBody>
          <a:bodyPr wrap="square" rtlCol="0">
            <a:spAutoFit/>
          </a:bodyPr>
          <a:lstStyle/>
          <a:p>
            <a:r>
              <a:rPr lang="en-US" sz="1400" dirty="0" smtClean="0"/>
              <a:t>Median=Dataset: 83% | Low CRI: 84% | High CRI: 66%</a:t>
            </a:r>
            <a:endParaRPr lang="en-US" sz="1400" dirty="0"/>
          </a:p>
        </p:txBody>
      </p:sp>
      <p:sp>
        <p:nvSpPr>
          <p:cNvPr id="19" name="TextBox 18"/>
          <p:cNvSpPr txBox="1"/>
          <p:nvPr/>
        </p:nvSpPr>
        <p:spPr>
          <a:xfrm>
            <a:off x="4065105" y="5743420"/>
            <a:ext cx="4135676" cy="307777"/>
          </a:xfrm>
          <a:prstGeom prst="rect">
            <a:avLst/>
          </a:prstGeom>
          <a:noFill/>
        </p:spPr>
        <p:txBody>
          <a:bodyPr wrap="square" rtlCol="0">
            <a:spAutoFit/>
          </a:bodyPr>
          <a:lstStyle/>
          <a:p>
            <a:r>
              <a:rPr lang="en-US" sz="1400" dirty="0" smtClean="0"/>
              <a:t>Median=Dataset: </a:t>
            </a:r>
            <a:r>
              <a:rPr lang="en-US" sz="1400" dirty="0" smtClean="0"/>
              <a:t>88% </a:t>
            </a:r>
            <a:r>
              <a:rPr lang="en-US" sz="1400" dirty="0" smtClean="0"/>
              <a:t>| Low CRI: 87% | High CRI: </a:t>
            </a:r>
            <a:r>
              <a:rPr lang="en-US" sz="1400" dirty="0" smtClean="0"/>
              <a:t>95%</a:t>
            </a:r>
            <a:endParaRPr lang="en-US" sz="1400" dirty="0"/>
          </a:p>
        </p:txBody>
      </p:sp>
      <p:sp>
        <p:nvSpPr>
          <p:cNvPr id="20" name="TextBox 19"/>
          <p:cNvSpPr txBox="1"/>
          <p:nvPr/>
        </p:nvSpPr>
        <p:spPr>
          <a:xfrm>
            <a:off x="8142166" y="6045609"/>
            <a:ext cx="4015611" cy="307777"/>
          </a:xfrm>
          <a:prstGeom prst="rect">
            <a:avLst/>
          </a:prstGeom>
          <a:noFill/>
        </p:spPr>
        <p:txBody>
          <a:bodyPr wrap="square" rtlCol="0">
            <a:spAutoFit/>
          </a:bodyPr>
          <a:lstStyle/>
          <a:p>
            <a:r>
              <a:rPr lang="en-US" sz="1400" dirty="0" smtClean="0"/>
              <a:t>Median=Dataset: </a:t>
            </a:r>
            <a:r>
              <a:rPr lang="en-US" sz="1400" dirty="0" smtClean="0"/>
              <a:t>8</a:t>
            </a:r>
            <a:r>
              <a:rPr lang="en-US" sz="1400" dirty="0" smtClean="0"/>
              <a:t>% | Low CRI: 8% </a:t>
            </a:r>
            <a:r>
              <a:rPr lang="en-US" sz="1400" dirty="0" smtClean="0"/>
              <a:t>| High </a:t>
            </a:r>
            <a:r>
              <a:rPr lang="en-US" sz="1400" dirty="0" smtClean="0"/>
              <a:t>CRI: </a:t>
            </a:r>
            <a:r>
              <a:rPr lang="en-US" sz="1400" dirty="0" smtClean="0"/>
              <a:t>0.4%</a:t>
            </a:r>
            <a:endParaRPr lang="en-US" sz="1400" dirty="0"/>
          </a:p>
        </p:txBody>
      </p:sp>
      <p:sp>
        <p:nvSpPr>
          <p:cNvPr id="21" name="TextBox 20"/>
          <p:cNvSpPr txBox="1"/>
          <p:nvPr/>
        </p:nvSpPr>
        <p:spPr>
          <a:xfrm>
            <a:off x="0" y="6447788"/>
            <a:ext cx="4180778" cy="307777"/>
          </a:xfrm>
          <a:prstGeom prst="rect">
            <a:avLst/>
          </a:prstGeom>
          <a:noFill/>
        </p:spPr>
        <p:txBody>
          <a:bodyPr wrap="square" rtlCol="0">
            <a:spAutoFit/>
          </a:bodyPr>
          <a:lstStyle/>
          <a:p>
            <a:r>
              <a:rPr lang="en-US" sz="1400" dirty="0" smtClean="0"/>
              <a:t>Median=Dataset: </a:t>
            </a:r>
            <a:r>
              <a:rPr lang="en-US" sz="1400" dirty="0" smtClean="0"/>
              <a:t>4.5 | </a:t>
            </a:r>
            <a:r>
              <a:rPr lang="en-US" sz="1400" dirty="0" smtClean="0"/>
              <a:t>Low CRI: 4.5 | High CRI: </a:t>
            </a:r>
            <a:r>
              <a:rPr lang="en-US" sz="1400" dirty="0" smtClean="0"/>
              <a:t>6</a:t>
            </a:r>
            <a:endParaRPr lang="en-US" sz="1400" dirty="0"/>
          </a:p>
        </p:txBody>
      </p:sp>
    </p:spTree>
    <p:extLst>
      <p:ext uri="{BB962C8B-B14F-4D97-AF65-F5344CB8AC3E}">
        <p14:creationId xmlns:p14="http://schemas.microsoft.com/office/powerpoint/2010/main" val="902148423"/>
      </p:ext>
    </p:extLst>
  </p:cSld>
  <p:clrMapOvr>
    <a:masterClrMapping/>
  </p:clrMapOvr>
</p:sld>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3843</TotalTime>
  <Words>1473</Words>
  <Application>Microsoft Macintosh PowerPoint</Application>
  <PresentationFormat>Widescreen</PresentationFormat>
  <Paragraphs>247</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Narrow</vt:lpstr>
      <vt:lpstr>Calibri</vt:lpstr>
      <vt:lpstr>Gill Sans MT</vt:lpstr>
      <vt:lpstr>Wingdings</vt:lpstr>
      <vt:lpstr>Arial</vt:lpstr>
      <vt:lpstr>Parcel</vt:lpstr>
      <vt:lpstr>NYC Public SCHOOLS: What can the college readiness index teach us?</vt:lpstr>
      <vt:lpstr>THE ISSUE</vt:lpstr>
      <vt:lpstr>Key Background Info ON THE DATA</vt:lpstr>
      <vt:lpstr>Hypothesis</vt:lpstr>
      <vt:lpstr>Peak at the Data</vt:lpstr>
      <vt:lpstr>Pre-processing</vt:lpstr>
      <vt:lpstr>Feature Selection</vt:lpstr>
      <vt:lpstr>Observations</vt:lpstr>
      <vt:lpstr>Observations (cont’d)</vt:lpstr>
      <vt:lpstr>Observations (cont’d)</vt:lpstr>
      <vt:lpstr>MODELING</vt:lpstr>
      <vt:lpstr>MODELING – Random Forest</vt:lpstr>
      <vt:lpstr>MODELING – Logistic Regression</vt:lpstr>
      <vt:lpstr>MODELING – k-means</vt:lpstr>
      <vt:lpstr>CHALLENGES/SUCCESSES</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Cronin</dc:creator>
  <cp:lastModifiedBy>Michelle Cronin</cp:lastModifiedBy>
  <cp:revision>100</cp:revision>
  <dcterms:created xsi:type="dcterms:W3CDTF">2016-03-01T02:10:34Z</dcterms:created>
  <dcterms:modified xsi:type="dcterms:W3CDTF">2016-03-16T09:48:20Z</dcterms:modified>
</cp:coreProperties>
</file>